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3"/>
  </p:notesMasterIdLst>
  <p:sldIdLst>
    <p:sldId id="257" r:id="rId2"/>
    <p:sldId id="258" r:id="rId3"/>
    <p:sldId id="265" r:id="rId4"/>
    <p:sldId id="259" r:id="rId5"/>
    <p:sldId id="267" r:id="rId6"/>
    <p:sldId id="266" r:id="rId7"/>
    <p:sldId id="260" r:id="rId8"/>
    <p:sldId id="274" r:id="rId9"/>
    <p:sldId id="275" r:id="rId10"/>
    <p:sldId id="276" r:id="rId11"/>
    <p:sldId id="268" r:id="rId12"/>
    <p:sldId id="263" r:id="rId13"/>
    <p:sldId id="269" r:id="rId14"/>
    <p:sldId id="264" r:id="rId15"/>
    <p:sldId id="277" r:id="rId16"/>
    <p:sldId id="278" r:id="rId17"/>
    <p:sldId id="279" r:id="rId18"/>
    <p:sldId id="272" r:id="rId19"/>
    <p:sldId id="270" r:id="rId20"/>
    <p:sldId id="271" r:id="rId21"/>
    <p:sldId id="273" r:id="rId2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196" autoAdjust="0"/>
  </p:normalViewPr>
  <p:slideViewPr>
    <p:cSldViewPr>
      <p:cViewPr>
        <p:scale>
          <a:sx n="66" d="100"/>
          <a:sy n="66" d="100"/>
        </p:scale>
        <p:origin x="-1284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7A33CD4-40E4-4C9F-A1EA-D47E2903DB12}" type="datetimeFigureOut">
              <a:rPr lang="es-ES"/>
              <a:pPr>
                <a:defRPr/>
              </a:pPr>
              <a:t>19/02/2017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31AB93-1132-42CB-8D79-3D434EC2CC5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6571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0E41A4-0233-4226-B635-B4A34FF028C8}" type="slidenum">
              <a:rPr lang="es-UY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s-UY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56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E8285D-0194-4112-A20E-20D598709FED}" type="slidenum">
              <a:rPr lang="es-UY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s-UY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662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508408-510F-4D4E-A455-45058DA6E6E7}" type="slidenum">
              <a:rPr lang="es-UY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UY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76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519F28-83E8-4835-BA90-1A4B2B0B4E1C}" type="slidenum">
              <a:rPr lang="es-UY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UY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86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0B0E2D-D57F-49C6-B5C2-8CA5B30122C0}" type="slidenum">
              <a:rPr lang="es-UY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s-UY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273D75-AFB8-43FB-9825-BFC10EB51D9E}" type="slidenum">
              <a:rPr lang="es-UY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s-UY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307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AECCD0-C9E0-4508-9A27-49C679876B59}" type="slidenum">
              <a:rPr lang="es-UY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s-UY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CEFE26-CD97-4BD7-8C84-222DD412CBBC}" type="slidenum">
              <a:rPr lang="es-UY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s-UY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327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26005B-524F-4606-B60F-DCCCBD59D857}" type="slidenum">
              <a:rPr lang="es-UY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s-U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DE875-1E80-4F74-AA07-BD1189136224}" type="datetimeFigureOut">
              <a:rPr lang="es-ES"/>
              <a:pPr>
                <a:defRPr/>
              </a:pPr>
              <a:t>19/02/2017</a:t>
            </a:fld>
            <a:endParaRPr lang="es-ES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9FCCE-EEF8-4D89-A3FA-91F04D1B61D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9BF98-F09C-47F5-B199-156CC043F130}" type="datetimeFigureOut">
              <a:rPr lang="es-ES"/>
              <a:pPr>
                <a:defRPr/>
              </a:pPr>
              <a:t>19/02/2017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4A84A-1AD3-453E-8DFE-69C52B31A46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1ABB9-2571-4D45-B746-568382D027CA}" type="datetimeFigureOut">
              <a:rPr lang="es-ES"/>
              <a:pPr>
                <a:defRPr/>
              </a:pPr>
              <a:t>19/02/2017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37DB-8B31-4A99-A881-5037E2EE780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7D13-050F-491F-AAAC-44CC73ABCE60}" type="datetimeFigureOut">
              <a:rPr lang="es-ES"/>
              <a:pPr>
                <a:defRPr/>
              </a:pPr>
              <a:t>19/02/2017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8454-BF20-4E9E-A0ED-09854AAFF73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4375C-CBC5-4021-A451-393BEDDDE4E7}" type="datetimeFigureOut">
              <a:rPr lang="es-ES"/>
              <a:pPr>
                <a:defRPr/>
              </a:pPr>
              <a:t>19/02/2017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27DE1-5C79-491A-AEDD-0C6CCD66C32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8C915-360D-4179-B42A-493CF83E3AFE}" type="datetimeFigureOut">
              <a:rPr lang="es-ES"/>
              <a:pPr>
                <a:defRPr/>
              </a:pPr>
              <a:t>19/02/2017</a:t>
            </a:fld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68CCE-A5DE-416E-9211-CDAB71A4EDC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A4E5A-D7DD-41EA-87D5-C91C2643EC7B}" type="datetimeFigureOut">
              <a:rPr lang="es-ES"/>
              <a:pPr>
                <a:defRPr/>
              </a:pPr>
              <a:t>19/02/2017</a:t>
            </a:fld>
            <a:endParaRPr lang="es-ES"/>
          </a:p>
        </p:txBody>
      </p:sp>
      <p:sp>
        <p:nvSpPr>
          <p:cNvPr id="8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A63E9-0009-41C0-AF2D-6AF619B8AC2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6721C-D7A9-4191-B170-9AF4342D5664}" type="datetimeFigureOut">
              <a:rPr lang="es-ES"/>
              <a:pPr>
                <a:defRPr/>
              </a:pPr>
              <a:t>19/02/2017</a:t>
            </a:fld>
            <a:endParaRPr lang="es-ES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E1410-A1B6-4C14-8904-3A0FBFD4440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A35E-7B43-445E-9DC5-6FA5D0C22B4A}" type="datetimeFigureOut">
              <a:rPr lang="es-ES"/>
              <a:pPr>
                <a:defRPr/>
              </a:pPr>
              <a:t>19/02/2017</a:t>
            </a:fld>
            <a:endParaRPr lang="es-ES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6F8F0-F205-4706-AD19-0E8341A4ABD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613A0-C7C8-4D8B-9439-8608D09EBE32}" type="datetimeFigureOut">
              <a:rPr lang="es-ES"/>
              <a:pPr>
                <a:defRPr/>
              </a:pPr>
              <a:t>19/02/2017</a:t>
            </a:fld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22B4F-096C-4318-8E61-CF6A4620F89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ortar y redondear rectángulo de esquina sencilla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Triángulo rectángulo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2969C-4851-4E0D-9AD6-DC580EB916B7}" type="datetimeFigureOut">
              <a:rPr lang="es-ES"/>
              <a:pPr>
                <a:defRPr/>
              </a:pPr>
              <a:t>19/02/2017</a:t>
            </a:fld>
            <a:endParaRPr lang="es-ES"/>
          </a:p>
        </p:txBody>
      </p:sp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3EE72-82AB-4936-BFAA-4FC8B01F8F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5060" name="8 Marcador de título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45061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649F3A-6E23-4B60-8B53-D9AA9CEE2BDF}" type="datetimeFigureOut">
              <a:rPr lang="es-ES"/>
              <a:pPr>
                <a:defRPr/>
              </a:pPr>
              <a:t>19/02/2017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DD4545-457A-4EBC-B5B7-E6B30265A5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45065" name="1 Grupo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9" r:id="rId2"/>
    <p:sldLayoutId id="2147483781" r:id="rId3"/>
    <p:sldLayoutId id="2147483778" r:id="rId4"/>
    <p:sldLayoutId id="2147483777" r:id="rId5"/>
    <p:sldLayoutId id="2147483776" r:id="rId6"/>
    <p:sldLayoutId id="2147483775" r:id="rId7"/>
    <p:sldLayoutId id="2147483774" r:id="rId8"/>
    <p:sldLayoutId id="2147483782" r:id="rId9"/>
    <p:sldLayoutId id="2147483773" r:id="rId10"/>
    <p:sldLayoutId id="21474837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B58B80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B58B8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C3986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image" Target="../media/image9.png"/><Relationship Id="rId4" Type="http://schemas.openxmlformats.org/officeDocument/2006/relationships/slide" Target="slide8.xml"/><Relationship Id="rId9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eb.educastur.princast.es/proyectos/biogeo_ov/2BCH/B1_BIOQUIMICA/t15_PROTEINAS/diapositivas/Diapositiva21.JPG" TargetMode="External"/><Relationship Id="rId2" Type="http://schemas.openxmlformats.org/officeDocument/2006/relationships/hyperlink" Target="http://web.educastur.princast.es/proyectos/biogeo_ov/2BCH/B1_BIOQUIMICA/t15_PROTEINAS/diapositivas/Diapositiva22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upload.wikimedia.org/wikipedia/commons/thumb/7/78/AA-structure.png/300px-AA-structure.png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4.bin"/><Relationship Id="rId18" Type="http://schemas.openxmlformats.org/officeDocument/2006/relationships/hyperlink" Target="tripeptido.s3d" TargetMode="External"/><Relationship Id="rId3" Type="http://schemas.openxmlformats.org/officeDocument/2006/relationships/hyperlink" Target="glicina.s3d" TargetMode="External"/><Relationship Id="rId7" Type="http://schemas.openxmlformats.org/officeDocument/2006/relationships/oleObject" Target="../embeddings/oleObject2.bin"/><Relationship Id="rId12" Type="http://schemas.openxmlformats.org/officeDocument/2006/relationships/hyperlink" Target="lisina.s3d" TargetMode="External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.bin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1.vml"/><Relationship Id="rId6" Type="http://schemas.openxmlformats.org/officeDocument/2006/relationships/hyperlink" Target="alanina.s3d" TargetMode="External"/><Relationship Id="rId11" Type="http://schemas.openxmlformats.org/officeDocument/2006/relationships/image" Target="../media/image18.wmf"/><Relationship Id="rId5" Type="http://schemas.openxmlformats.org/officeDocument/2006/relationships/image" Target="../media/image16.wmf"/><Relationship Id="rId15" Type="http://schemas.openxmlformats.org/officeDocument/2006/relationships/hyperlink" Target="dipeptido.s3d" TargetMode="External"/><Relationship Id="rId10" Type="http://schemas.openxmlformats.org/officeDocument/2006/relationships/oleObject" Target="../embeddings/oleObject3.bin"/><Relationship Id="rId19" Type="http://schemas.openxmlformats.org/officeDocument/2006/relationships/oleObject" Target="../embeddings/oleObject6.bin"/><Relationship Id="rId4" Type="http://schemas.openxmlformats.org/officeDocument/2006/relationships/oleObject" Target="../embeddings/oleObject1.bin"/><Relationship Id="rId9" Type="http://schemas.openxmlformats.org/officeDocument/2006/relationships/hyperlink" Target="&#225;cidoasp&#225;rtico.s3d" TargetMode="External"/><Relationship Id="rId14" Type="http://schemas.openxmlformats.org/officeDocument/2006/relationships/image" Target="../media/image1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es.wikipedia.org/wiki/Archivo:Chirality_with_hands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slide" Target="slide1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785813" y="1071563"/>
            <a:ext cx="7500937" cy="371475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8000" dirty="0" smtClean="0">
                <a:solidFill>
                  <a:schemeClr val="accent4">
                    <a:lumMod val="75000"/>
                  </a:schemeClr>
                </a:solidFill>
                <a:latin typeface="Curlz MT" pitchFamily="82" charset="0"/>
              </a:rPr>
              <a:t>Estructura de Aminoácidos </a:t>
            </a:r>
            <a:r>
              <a:rPr lang="es-ES" sz="8000" dirty="0">
                <a:solidFill>
                  <a:schemeClr val="accent4">
                    <a:lumMod val="75000"/>
                  </a:schemeClr>
                </a:solidFill>
                <a:latin typeface="Curlz MT" pitchFamily="82" charset="0"/>
              </a:rPr>
              <a:t>y</a:t>
            </a:r>
            <a:r>
              <a:rPr lang="es-ES" sz="8000" dirty="0" smtClean="0">
                <a:solidFill>
                  <a:schemeClr val="accent4">
                    <a:lumMod val="75000"/>
                  </a:schemeClr>
                </a:solidFill>
                <a:latin typeface="Curlz MT" pitchFamily="82" charset="0"/>
              </a:rPr>
              <a:t> Péptidos</a:t>
            </a:r>
            <a:endParaRPr lang="es-UY" sz="8000" dirty="0">
              <a:solidFill>
                <a:schemeClr val="accent4">
                  <a:lumMod val="75000"/>
                </a:schemeClr>
              </a:solidFill>
              <a:latin typeface="Curlz MT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00034" y="5572140"/>
            <a:ext cx="5929354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s-ES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Denisse</a:t>
            </a:r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s-ES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Casais</a:t>
            </a:r>
            <a:endParaRPr lang="es-E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51520" y="6094720"/>
            <a:ext cx="8176422" cy="52322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s-E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Modificado por Fernando Gómez</a:t>
            </a:r>
            <a:endParaRPr lang="es-ES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3 Marcador de contenido"/>
          <p:cNvPicPr>
            <a:picLocks noGrp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57188" y="2214563"/>
            <a:ext cx="2357437" cy="3429000"/>
          </a:xfrm>
        </p:spPr>
      </p:pic>
      <p:sp>
        <p:nvSpPr>
          <p:cNvPr id="29698" name="1 Título"/>
          <p:cNvSpPr>
            <a:spLocks noGrp="1"/>
          </p:cNvSpPr>
          <p:nvPr>
            <p:ph type="title" idx="4294967295"/>
          </p:nvPr>
        </p:nvSpPr>
        <p:spPr>
          <a:xfrm>
            <a:off x="428625" y="714375"/>
            <a:ext cx="8229600" cy="1143000"/>
          </a:xfrm>
        </p:spPr>
        <p:txBody>
          <a:bodyPr/>
          <a:lstStyle/>
          <a:p>
            <a:pPr eaLnBrk="1" hangingPunct="1"/>
            <a:r>
              <a:rPr lang="es-ES" sz="4000" smtClean="0"/>
              <a:t>¿Cuál de estos aminoácidos es de carácter ácido, básico o neutro? Explica</a:t>
            </a:r>
            <a:endParaRPr lang="es-UY" sz="4000" smtClean="0"/>
          </a:p>
        </p:txBody>
      </p:sp>
      <p:pic>
        <p:nvPicPr>
          <p:cNvPr id="29699" name="4 Imag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0" y="2143125"/>
            <a:ext cx="27146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5 Image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88" y="2214563"/>
            <a:ext cx="2571750" cy="3357562"/>
          </a:xfrm>
          <a:prstGeom prst="rect">
            <a:avLst/>
          </a:prstGeom>
          <a:noFill/>
          <a:ln w="76200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6" name="5 Botón de acción: Hacia atrás o Anterior">
            <a:hlinkClick r:id="rId6" action="ppaction://hlinksldjump" highlightClick="1"/>
          </p:cNvPr>
          <p:cNvSpPr/>
          <p:nvPr/>
        </p:nvSpPr>
        <p:spPr>
          <a:xfrm>
            <a:off x="0" y="0"/>
            <a:ext cx="1000125" cy="428625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ransition advClick="0" advTm="2507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1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 l="30862" t="19881" r="27444" b="26070"/>
          <a:stretch>
            <a:fillRect/>
          </a:stretch>
        </p:blipFill>
        <p:spPr bwMode="auto">
          <a:xfrm>
            <a:off x="5214938" y="0"/>
            <a:ext cx="3929062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6" name="2 Imagen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 l="25574" t="17770" r="28043" b="22893"/>
          <a:stretch>
            <a:fillRect/>
          </a:stretch>
        </p:blipFill>
        <p:spPr bwMode="auto">
          <a:xfrm>
            <a:off x="0" y="3143250"/>
            <a:ext cx="4214813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3 Imagen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/>
          <a:srcRect l="26984" t="12952" r="26387" b="14157"/>
          <a:stretch>
            <a:fillRect/>
          </a:stretch>
        </p:blipFill>
        <p:spPr bwMode="auto">
          <a:xfrm>
            <a:off x="4143375" y="3143250"/>
            <a:ext cx="500062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4 Imagen"/>
          <p:cNvPicPr>
            <a:picLocks noChangeAspect="1" noChangeArrowheads="1"/>
          </p:cNvPicPr>
          <p:nvPr/>
        </p:nvPicPr>
        <p:blipFill>
          <a:blip r:embed="rId8"/>
          <a:srcRect l="66138" t="12952" b="14458"/>
          <a:stretch>
            <a:fillRect/>
          </a:stretch>
        </p:blipFill>
        <p:spPr bwMode="auto">
          <a:xfrm>
            <a:off x="0" y="0"/>
            <a:ext cx="5214938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0" y="785813"/>
            <a:ext cx="5715000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000" dirty="0">
                <a:latin typeface="+mj-lt"/>
                <a:cs typeface="+mn-cs"/>
              </a:rPr>
              <a:t>¿Las siguientes estructuras a qué aminoácido de los clasificados corresponde?</a:t>
            </a:r>
          </a:p>
        </p:txBody>
      </p:sp>
      <p:sp>
        <p:nvSpPr>
          <p:cNvPr id="8" name="7 Botón de acción: Final">
            <a:hlinkClick r:id="rId9" action="ppaction://hlinksldjump" highlightClick="1"/>
          </p:cNvPr>
          <p:cNvSpPr/>
          <p:nvPr/>
        </p:nvSpPr>
        <p:spPr>
          <a:xfrm>
            <a:off x="7786688" y="6286500"/>
            <a:ext cx="1357312" cy="571500"/>
          </a:xfrm>
          <a:prstGeom prst="actionButtonEnd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Título"/>
          <p:cNvSpPr>
            <a:spLocks noGrp="1"/>
          </p:cNvSpPr>
          <p:nvPr>
            <p:ph type="title"/>
          </p:nvPr>
        </p:nvSpPr>
        <p:spPr>
          <a:xfrm>
            <a:off x="285750" y="1785938"/>
            <a:ext cx="8572500" cy="581025"/>
          </a:xfrm>
        </p:spPr>
        <p:txBody>
          <a:bodyPr/>
          <a:lstStyle/>
          <a:p>
            <a:pPr eaLnBrk="1" hangingPunct="1"/>
            <a:r>
              <a:rPr lang="es-ES" sz="5400" b="1" smtClean="0">
                <a:latin typeface="Comic Sans MS" pitchFamily="66" charset="0"/>
              </a:rPr>
              <a:t/>
            </a:r>
            <a:br>
              <a:rPr lang="es-ES" sz="5400" b="1" smtClean="0">
                <a:latin typeface="Comic Sans MS" pitchFamily="66" charset="0"/>
              </a:rPr>
            </a:br>
            <a:r>
              <a:rPr lang="es-ES" sz="5400" b="1" smtClean="0">
                <a:latin typeface="Comic Sans MS" pitchFamily="66" charset="0"/>
              </a:rPr>
              <a:t/>
            </a:r>
            <a:br>
              <a:rPr lang="es-ES" sz="5400" b="1" smtClean="0">
                <a:latin typeface="Comic Sans MS" pitchFamily="66" charset="0"/>
              </a:rPr>
            </a:br>
            <a:r>
              <a:rPr lang="es-ES" sz="5400" b="1" smtClean="0">
                <a:latin typeface="Comic Sans MS" pitchFamily="66" charset="0"/>
              </a:rPr>
              <a:t/>
            </a:r>
            <a:br>
              <a:rPr lang="es-ES" sz="5400" b="1" smtClean="0">
                <a:latin typeface="Comic Sans MS" pitchFamily="66" charset="0"/>
              </a:rPr>
            </a:br>
            <a:r>
              <a:rPr lang="es-ES" sz="5400" b="1" smtClean="0">
                <a:latin typeface="Comic Sans MS" pitchFamily="66" charset="0"/>
              </a:rPr>
              <a:t/>
            </a:r>
            <a:br>
              <a:rPr lang="es-ES" sz="5400" b="1" smtClean="0">
                <a:latin typeface="Comic Sans MS" pitchFamily="66" charset="0"/>
              </a:rPr>
            </a:br>
            <a:r>
              <a:rPr lang="es-ES" sz="4800" b="1" smtClean="0">
                <a:latin typeface="Jokerman" pitchFamily="82" charset="0"/>
              </a:rPr>
              <a:t>¿Cómo se forma un péptido?</a:t>
            </a:r>
            <a:r>
              <a:rPr lang="es-UY" sz="5400" smtClean="0"/>
              <a:t/>
            </a:r>
            <a:br>
              <a:rPr lang="es-UY" sz="5400" smtClean="0"/>
            </a:br>
            <a:endParaRPr lang="es-UY" sz="5400" smtClean="0"/>
          </a:p>
        </p:txBody>
      </p:sp>
      <p:pic>
        <p:nvPicPr>
          <p:cNvPr id="32770" name="Picture 6" descr="731px-Peptidformationball_sv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313" y="1428750"/>
            <a:ext cx="6929437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4 Rectángulo"/>
          <p:cNvSpPr>
            <a:spLocks noGrp="1" noChangeArrowheads="1"/>
          </p:cNvSpPr>
          <p:nvPr>
            <p:ph idx="1"/>
          </p:nvPr>
        </p:nvSpPr>
        <p:spPr>
          <a:xfrm>
            <a:off x="457200" y="1571625"/>
            <a:ext cx="8229600" cy="4400550"/>
          </a:xfrm>
        </p:spPr>
        <p:txBody>
          <a:bodyPr>
            <a:spAutoFit/>
          </a:bodyPr>
          <a:lstStyle/>
          <a:p>
            <a:pPr marL="90488" indent="1588" eaLnBrk="1" hangingPunct="1">
              <a:buFont typeface="Wingdings 2" pitchFamily="18" charset="2"/>
              <a:buNone/>
            </a:pPr>
            <a:r>
              <a:rPr lang="es-ES" sz="4000" smtClean="0">
                <a:latin typeface="Calibri" pitchFamily="34" charset="0"/>
              </a:rPr>
              <a:t>Los aminoácidos al combinarse entre sí, forman PÉPTIDOS. La reacción se da entre el grupo carboxílico de un aminoácido y el grupo amino del otro, con formación de agua. A esta reacción se le llama REACCIÓN DE CONDENSACIÓN.</a:t>
            </a:r>
            <a:endParaRPr lang="es-UY" sz="4000" smtClean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3 Imag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1000125"/>
            <a:ext cx="8786813" cy="550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Título"/>
          <p:cNvSpPr>
            <a:spLocks noGrp="1"/>
          </p:cNvSpPr>
          <p:nvPr>
            <p:ph type="title"/>
          </p:nvPr>
        </p:nvSpPr>
        <p:spPr>
          <a:xfrm>
            <a:off x="357188" y="2214563"/>
            <a:ext cx="8229600" cy="1143000"/>
          </a:xfrm>
        </p:spPr>
        <p:txBody>
          <a:bodyPr/>
          <a:lstStyle/>
          <a:p>
            <a:pPr eaLnBrk="1" hangingPunct="1"/>
            <a:r>
              <a:rPr lang="es-ES_tradnl" sz="4400" b="1" smtClean="0">
                <a:latin typeface="Jokerman" pitchFamily="82" charset="0"/>
              </a:rPr>
              <a:t>CARACTERÍSTICAS DEL ENLACE PEPTÍDICO</a:t>
            </a:r>
            <a:r>
              <a:rPr lang="es-ES" smtClean="0">
                <a:latin typeface="Jokerman" pitchFamily="82" charset="0"/>
              </a:rPr>
              <a:t/>
            </a:r>
            <a:br>
              <a:rPr lang="es-ES" smtClean="0">
                <a:latin typeface="Jokerman" pitchFamily="82" charset="0"/>
              </a:rPr>
            </a:br>
            <a:endParaRPr lang="es-ES" smtClean="0">
              <a:latin typeface="Jokerm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625" y="3143250"/>
            <a:ext cx="8329613" cy="2786063"/>
          </a:xfrm>
        </p:spPr>
        <p:txBody>
          <a:bodyPr/>
          <a:lstStyle/>
          <a:p>
            <a:pPr marL="15875" indent="-15875" eaLnBrk="1" hangingPunct="1">
              <a:buFont typeface="Wingdings 2" pitchFamily="18" charset="2"/>
              <a:buNone/>
              <a:defRPr/>
            </a:pPr>
            <a:r>
              <a:rPr lang="es-ES_tradnl" sz="3200" dirty="0" smtClean="0">
                <a:latin typeface="+mj-lt"/>
              </a:rPr>
              <a:t>1ª) El enlace </a:t>
            </a:r>
            <a:r>
              <a:rPr lang="es-ES_tradnl" sz="3200" dirty="0" err="1" smtClean="0">
                <a:latin typeface="+mj-lt"/>
              </a:rPr>
              <a:t>peptídico</a:t>
            </a:r>
            <a:r>
              <a:rPr lang="es-ES_tradnl" sz="3200" dirty="0" smtClean="0">
                <a:latin typeface="+mj-lt"/>
              </a:rPr>
              <a:t> es un enlace covalente que se establece entre un átomo de carbono y un átomo de nitrógeno. Es un enlace muy resistente, lo que hace posible el gran tamaño y estabilidad de las moléculas proteicas.</a:t>
            </a:r>
            <a:endParaRPr lang="es-ES" sz="3200" dirty="0" smtClean="0">
              <a:latin typeface="+mj-lt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es-ES" dirty="0" smtClean="0"/>
          </a:p>
          <a:p>
            <a:pPr eaLnBrk="1" hangingPunct="1">
              <a:defRPr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50" y="1071563"/>
            <a:ext cx="8501063" cy="4714875"/>
          </a:xfrm>
        </p:spPr>
        <p:txBody>
          <a:bodyPr/>
          <a:lstStyle/>
          <a:p>
            <a:pPr marL="15875" indent="-15875" eaLnBrk="1" hangingPunct="1">
              <a:buFont typeface="Wingdings 2" pitchFamily="18" charset="2"/>
              <a:buNone/>
              <a:defRPr/>
            </a:pPr>
            <a:r>
              <a:rPr lang="es-ES_tradnl" sz="3200" dirty="0" smtClean="0">
                <a:latin typeface="+mj-lt"/>
              </a:rPr>
              <a:t>2ª) Los estudios de Rayos X de las proteínas han llevado a la conclusión de que el enlace C-N del enlace </a:t>
            </a:r>
            <a:r>
              <a:rPr lang="es-ES_tradnl" sz="3200" dirty="0" err="1" smtClean="0">
                <a:latin typeface="+mj-lt"/>
              </a:rPr>
              <a:t>peptídico</a:t>
            </a:r>
            <a:r>
              <a:rPr lang="es-ES_tradnl" sz="3200" dirty="0" smtClean="0">
                <a:latin typeface="+mj-lt"/>
              </a:rPr>
              <a:t> se comporta en cierto modo como un doble enlace y no es posible, por lo tanto, el giro libre alrededor de él.</a:t>
            </a:r>
            <a:endParaRPr lang="es-ES" sz="3200" dirty="0" smtClean="0">
              <a:latin typeface="+mj-lt"/>
            </a:endParaRPr>
          </a:p>
          <a:p>
            <a:pPr marL="85725" indent="-15875" eaLnBrk="1" hangingPunct="1">
              <a:buFont typeface="Wingdings 2" pitchFamily="18" charset="2"/>
              <a:buNone/>
              <a:defRPr/>
            </a:pPr>
            <a:r>
              <a:rPr lang="es-ES_tradnl" sz="3200" dirty="0" smtClean="0">
                <a:latin typeface="+mj-lt"/>
              </a:rPr>
              <a:t> </a:t>
            </a:r>
            <a:endParaRPr lang="es-ES" sz="3200" dirty="0" smtClean="0">
              <a:latin typeface="+mj-lt"/>
            </a:endParaRPr>
          </a:p>
          <a:p>
            <a:pPr marL="15875" indent="-15875" eaLnBrk="1" hangingPunct="1">
              <a:buFont typeface="Wingdings 2" pitchFamily="18" charset="2"/>
              <a:buNone/>
              <a:defRPr/>
            </a:pPr>
            <a:r>
              <a:rPr lang="es-ES_tradnl" sz="3200" dirty="0" smtClean="0">
                <a:latin typeface="+mj-lt"/>
              </a:rPr>
              <a:t>3ª) Todos los átomos que están unidos al carbono y al nitrógeno del </a:t>
            </a:r>
            <a:r>
              <a:rPr lang="es-ES_tradnl" sz="3200" dirty="0" smtClean="0">
                <a:latin typeface="+mj-lt"/>
                <a:hlinkClick r:id="rId2"/>
              </a:rPr>
              <a:t>enlace</a:t>
            </a:r>
            <a:r>
              <a:rPr lang="es-ES_tradnl" sz="3200" dirty="0" smtClean="0">
                <a:latin typeface="+mj-lt"/>
              </a:rPr>
              <a:t> </a:t>
            </a:r>
            <a:r>
              <a:rPr lang="es-ES_tradnl" sz="3200" dirty="0" err="1" smtClean="0">
                <a:latin typeface="+mj-lt"/>
              </a:rPr>
              <a:t>peptídico</a:t>
            </a:r>
            <a:r>
              <a:rPr lang="es-ES_tradnl" sz="3200" dirty="0" smtClean="0">
                <a:latin typeface="+mj-lt"/>
              </a:rPr>
              <a:t> mantienen unas distancias y ángulos característicos y están todos ellos en un mismo </a:t>
            </a:r>
            <a:r>
              <a:rPr lang="es-ES_tradnl" sz="3200" dirty="0" smtClean="0">
                <a:latin typeface="+mj-lt"/>
                <a:hlinkClick r:id="rId3"/>
              </a:rPr>
              <a:t>plano</a:t>
            </a:r>
            <a:r>
              <a:rPr lang="es-ES_tradnl" sz="3200" dirty="0" smtClean="0">
                <a:latin typeface="+mj-lt"/>
              </a:rPr>
              <a:t>.</a:t>
            </a:r>
            <a:endParaRPr lang="es-ES" sz="3200" dirty="0" smtClean="0">
              <a:latin typeface="+mj-lt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50" y="928688"/>
            <a:ext cx="8572500" cy="4572000"/>
          </a:xfrm>
        </p:spPr>
        <p:txBody>
          <a:bodyPr/>
          <a:lstStyle/>
          <a:p>
            <a:pPr marL="15875" indent="-15875" eaLnBrk="1" hangingPunct="1">
              <a:buFont typeface="Wingdings 2" pitchFamily="18" charset="2"/>
              <a:buNone/>
              <a:defRPr/>
            </a:pPr>
            <a:r>
              <a:rPr lang="es-ES_tradnl" sz="3000" dirty="0" smtClean="0">
                <a:latin typeface="+mj-lt"/>
              </a:rPr>
              <a:t>Los péptidos se nombran como derivados del </a:t>
            </a:r>
            <a:r>
              <a:rPr lang="es-ES_tradnl" sz="3000" dirty="0" err="1" smtClean="0">
                <a:latin typeface="+mj-lt"/>
              </a:rPr>
              <a:t>aa</a:t>
            </a:r>
            <a:r>
              <a:rPr lang="es-ES_tradnl" sz="3000" dirty="0" smtClean="0">
                <a:latin typeface="+mj-lt"/>
              </a:rPr>
              <a:t> C-terminal que posee el grupo carboxilo libre</a:t>
            </a:r>
            <a:endParaRPr lang="es-ES" sz="3000" dirty="0" smtClean="0">
              <a:latin typeface="+mj-lt"/>
            </a:endParaRPr>
          </a:p>
          <a:p>
            <a:pPr marL="15875" indent="-15875" eaLnBrk="1" hangingPunct="1">
              <a:buFont typeface="Wingdings 2" pitchFamily="18" charset="2"/>
              <a:buNone/>
              <a:defRPr/>
            </a:pPr>
            <a:r>
              <a:rPr lang="es-ES_tradnl" sz="3000" dirty="0" smtClean="0">
                <a:latin typeface="+mj-lt"/>
              </a:rPr>
              <a:t>Cuando se unen dos aminoácidos mediante un enlace </a:t>
            </a:r>
            <a:r>
              <a:rPr lang="es-ES_tradnl" sz="3000" dirty="0" err="1" smtClean="0">
                <a:latin typeface="+mj-lt"/>
              </a:rPr>
              <a:t>peptídico</a:t>
            </a:r>
            <a:r>
              <a:rPr lang="es-ES_tradnl" sz="3000" dirty="0" smtClean="0">
                <a:latin typeface="+mj-lt"/>
              </a:rPr>
              <a:t> se forma un </a:t>
            </a:r>
            <a:r>
              <a:rPr lang="es-ES_tradnl" sz="3000" b="1" dirty="0" err="1" smtClean="0">
                <a:latin typeface="+mj-lt"/>
              </a:rPr>
              <a:t>dipéptido</a:t>
            </a:r>
            <a:r>
              <a:rPr lang="es-ES_tradnl" sz="3000" dirty="0" smtClean="0">
                <a:latin typeface="+mj-lt"/>
              </a:rPr>
              <a:t>. A cada uno de los aminoácidos que forman el </a:t>
            </a:r>
            <a:r>
              <a:rPr lang="es-ES_tradnl" sz="3000" dirty="0" err="1" smtClean="0">
                <a:latin typeface="+mj-lt"/>
              </a:rPr>
              <a:t>dipéptido</a:t>
            </a:r>
            <a:r>
              <a:rPr lang="es-ES_tradnl" sz="3000" dirty="0" smtClean="0">
                <a:latin typeface="+mj-lt"/>
              </a:rPr>
              <a:t> les queda libre o el grupo amino o el grupo carboxilo. A uno de estos grupos se le podrá unir otro aminoácido formándose un </a:t>
            </a:r>
            <a:r>
              <a:rPr lang="es-ES_tradnl" sz="3000" b="1" dirty="0" err="1" smtClean="0">
                <a:latin typeface="+mj-lt"/>
              </a:rPr>
              <a:t>tripéptido</a:t>
            </a:r>
            <a:r>
              <a:rPr lang="es-ES_tradnl" sz="3000" dirty="0" smtClean="0">
                <a:latin typeface="+mj-lt"/>
              </a:rPr>
              <a:t>. Si el proceso se repite sucesivamente se formará un </a:t>
            </a:r>
            <a:r>
              <a:rPr lang="es-ES_tradnl" sz="3000" b="1" dirty="0" err="1" smtClean="0">
                <a:latin typeface="+mj-lt"/>
              </a:rPr>
              <a:t>polipéptido</a:t>
            </a:r>
            <a:r>
              <a:rPr lang="es-ES_tradnl" sz="3000" dirty="0" smtClean="0">
                <a:latin typeface="+mj-lt"/>
              </a:rPr>
              <a:t>. Cuando el número de aminoácidos unidos es muy grande, aproximadamente a partir de 100, tendremos una proteína.</a:t>
            </a:r>
            <a:endParaRPr lang="es-ES" sz="3000" dirty="0" smtClean="0">
              <a:latin typeface="+mj-lt"/>
            </a:endParaRPr>
          </a:p>
          <a:p>
            <a:pPr eaLnBrk="1" hangingPunct="1">
              <a:defRPr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88" y="1071563"/>
            <a:ext cx="8501062" cy="4857750"/>
          </a:xfrm>
        </p:spPr>
        <p:txBody>
          <a:bodyPr>
            <a:normAutofit lnSpcReduction="10000"/>
          </a:bodyPr>
          <a:lstStyle/>
          <a:p>
            <a:pPr marL="0" indent="1588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s-ES" sz="4000" dirty="0" smtClean="0">
              <a:latin typeface="+mj-lt"/>
            </a:endParaRPr>
          </a:p>
          <a:p>
            <a:pPr marL="0" indent="1588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s-ES" sz="4300" dirty="0" smtClean="0">
                <a:latin typeface="+mj-lt"/>
              </a:rPr>
              <a:t>Observa las siguientes estructuras y explica a qué moléculas representa cada una de ellas</a:t>
            </a:r>
          </a:p>
          <a:p>
            <a:pPr marL="0" indent="1588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s-ES" sz="4300" dirty="0" smtClean="0">
                <a:latin typeface="+mj-lt"/>
              </a:rPr>
              <a:t>Señala grupos característicos y enlaces</a:t>
            </a:r>
          </a:p>
          <a:p>
            <a:pPr marL="0" indent="1588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s-ES" sz="4300" dirty="0" smtClean="0">
                <a:latin typeface="+mj-lt"/>
              </a:rPr>
              <a:t>Nómbralas</a:t>
            </a:r>
            <a:endParaRPr lang="es-ES" sz="4300" dirty="0"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3 Imagen"/>
          <p:cNvPicPr>
            <a:picLocks noChangeAspect="1" noChangeArrowheads="1"/>
          </p:cNvPicPr>
          <p:nvPr/>
        </p:nvPicPr>
        <p:blipFill>
          <a:blip r:embed="rId2"/>
          <a:srcRect l="26657" t="13554" r="28680" b="2409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4 CuadroTexto"/>
          <p:cNvSpPr txBox="1">
            <a:spLocks noChangeArrowheads="1"/>
          </p:cNvSpPr>
          <p:nvPr/>
        </p:nvSpPr>
        <p:spPr bwMode="auto">
          <a:xfrm>
            <a:off x="785813" y="1143000"/>
            <a:ext cx="7786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_tradnl">
              <a:latin typeface="Constantia" pitchFamily="18" charset="0"/>
            </a:endParaRPr>
          </a:p>
        </p:txBody>
      </p:sp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285750" y="1000125"/>
            <a:ext cx="850106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s-ES" sz="4000">
                <a:latin typeface="Calibri" pitchFamily="34" charset="0"/>
                <a:cs typeface="Times New Roman" pitchFamily="18" charset="0"/>
              </a:rPr>
              <a:t>Los aminoácidos son compuestos que contienen dos grupos funcionales </a:t>
            </a:r>
          </a:p>
        </p:txBody>
      </p:sp>
      <p:pic>
        <p:nvPicPr>
          <p:cNvPr id="16387" name="Imagen 36" descr="http://upload.wikimedia.org/wikipedia/commons/thumb/7/78/AA-structure.png/300px-AA-structure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143125" y="2571750"/>
            <a:ext cx="5999163" cy="344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_tradnl" smtClean="0"/>
          </a:p>
        </p:txBody>
      </p:sp>
      <p:pic>
        <p:nvPicPr>
          <p:cNvPr id="43010" name="3 Marcador de contenido"/>
          <p:cNvPicPr>
            <a:picLocks noGrp="1"/>
          </p:cNvPicPr>
          <p:nvPr>
            <p:ph idx="1"/>
          </p:nvPr>
        </p:nvPicPr>
        <p:blipFill>
          <a:blip r:embed="rId2"/>
          <a:srcRect l="21516" t="16264" r="24339" b="20181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63" y="4500563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Observa las imágenes especulares de cada una de ellas</a:t>
            </a:r>
            <a:endParaRPr lang="es-ES" dirty="0"/>
          </a:p>
        </p:txBody>
      </p:sp>
      <p:graphicFrame>
        <p:nvGraphicFramePr>
          <p:cNvPr id="1026" name="Object 2">
            <a:hlinkClick r:id="rId3" action="ppaction://hlinkfile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465617"/>
              </p:ext>
            </p:extLst>
          </p:nvPr>
        </p:nvGraphicFramePr>
        <p:xfrm>
          <a:off x="857250" y="2071688"/>
          <a:ext cx="6191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Objeto empaquetador del shell" showAsIcon="1" r:id="rId4" imgW="619200" imgH="485640" progId="Package">
                  <p:embed/>
                </p:oleObj>
              </mc:Choice>
              <mc:Fallback>
                <p:oleObj name="Objeto empaquetador del shell" showAsIcon="1" r:id="rId4" imgW="619200" imgH="485640" progId="Packag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2071688"/>
                        <a:ext cx="6191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>
            <a:hlinkClick r:id="rId6" action="ppaction://hlinkfile"/>
          </p:cNvPr>
          <p:cNvGraphicFramePr>
            <a:graphicFrameLocks noChangeAspect="1"/>
          </p:cNvGraphicFramePr>
          <p:nvPr/>
        </p:nvGraphicFramePr>
        <p:xfrm>
          <a:off x="2786063" y="1928813"/>
          <a:ext cx="6762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Paquete" r:id="rId7" imgW="676440" imgH="485640" progId="Package">
                  <p:embed/>
                </p:oleObj>
              </mc:Choice>
              <mc:Fallback>
                <p:oleObj name="Paquete" r:id="rId7" imgW="676440" imgH="485640" progId="Packag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1928813"/>
                        <a:ext cx="6762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>
            <a:hlinkClick r:id="rId9" action="ppaction://hlinkfile"/>
          </p:cNvPr>
          <p:cNvGraphicFramePr>
            <a:graphicFrameLocks noChangeAspect="1"/>
          </p:cNvGraphicFramePr>
          <p:nvPr/>
        </p:nvGraphicFramePr>
        <p:xfrm>
          <a:off x="4714875" y="1928813"/>
          <a:ext cx="10763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Paquete" r:id="rId10" imgW="1076400" imgH="485640" progId="Package">
                  <p:embed/>
                </p:oleObj>
              </mc:Choice>
              <mc:Fallback>
                <p:oleObj name="Paquete" r:id="rId10" imgW="1076400" imgH="485640" progId="Packag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1928813"/>
                        <a:ext cx="10763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>
            <a:hlinkClick r:id="rId12" action="ppaction://hlinkfile"/>
          </p:cNvPr>
          <p:cNvGraphicFramePr>
            <a:graphicFrameLocks noChangeAspect="1"/>
          </p:cNvGraphicFramePr>
          <p:nvPr/>
        </p:nvGraphicFramePr>
        <p:xfrm>
          <a:off x="7000875" y="1785938"/>
          <a:ext cx="5715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Paquete" r:id="rId13" imgW="571680" imgH="485640" progId="Package">
                  <p:embed/>
                </p:oleObj>
              </mc:Choice>
              <mc:Fallback>
                <p:oleObj name="Paquete" r:id="rId13" imgW="571680" imgH="485640" progId="Packag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5" y="1785938"/>
                        <a:ext cx="5715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>
            <a:hlinkClick r:id="rId15" action="ppaction://hlinkfile"/>
          </p:cNvPr>
          <p:cNvGraphicFramePr>
            <a:graphicFrameLocks noChangeAspect="1"/>
          </p:cNvGraphicFramePr>
          <p:nvPr/>
        </p:nvGraphicFramePr>
        <p:xfrm>
          <a:off x="2214563" y="2928938"/>
          <a:ext cx="7810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Paquete" r:id="rId16" imgW="781200" imgH="485640" progId="Package">
                  <p:embed/>
                </p:oleObj>
              </mc:Choice>
              <mc:Fallback>
                <p:oleObj name="Paquete" r:id="rId16" imgW="781200" imgH="485640" progId="Packag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3" y="2928938"/>
                        <a:ext cx="78105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>
            <a:hlinkClick r:id="rId18" action="ppaction://hlinkfile"/>
          </p:cNvPr>
          <p:cNvGraphicFramePr>
            <a:graphicFrameLocks noChangeAspect="1"/>
          </p:cNvGraphicFramePr>
          <p:nvPr/>
        </p:nvGraphicFramePr>
        <p:xfrm>
          <a:off x="5500688" y="2857500"/>
          <a:ext cx="8096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Paquete" r:id="rId19" imgW="809640" imgH="485640" progId="Package">
                  <p:embed/>
                </p:oleObj>
              </mc:Choice>
              <mc:Fallback>
                <p:oleObj name="Paquete" r:id="rId19" imgW="809640" imgH="485640" progId="Packag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2857500"/>
                        <a:ext cx="8096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1 Título"/>
          <p:cNvSpPr txBox="1">
            <a:spLocks/>
          </p:cNvSpPr>
          <p:nvPr/>
        </p:nvSpPr>
        <p:spPr>
          <a:xfrm>
            <a:off x="500063" y="500063"/>
            <a:ext cx="8229600" cy="1143000"/>
          </a:xfrm>
          <a:prstGeom prst="rect">
            <a:avLst/>
          </a:prstGeom>
        </p:spPr>
        <p:txBody>
          <a:bodyPr lIns="0" rIns="0" bIns="0" anchor="b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5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Visualiza las siguiente moléculas</a:t>
            </a:r>
          </a:p>
        </p:txBody>
      </p:sp>
      <p:sp>
        <p:nvSpPr>
          <p:cNvPr id="12" name="11 Botón de acción: Inicio">
            <a:hlinkClick r:id="" action="ppaction://hlinkshowjump?jump=endshow" highlightClick="1"/>
          </p:cNvPr>
          <p:cNvSpPr/>
          <p:nvPr/>
        </p:nvSpPr>
        <p:spPr>
          <a:xfrm>
            <a:off x="8001000" y="6000750"/>
            <a:ext cx="1143000" cy="857250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</p:spTree>
  </p:cSld>
  <p:clrMapOvr>
    <a:masterClrMapping/>
  </p:clrMapOvr>
  <p:transition advClick="0" advTm="420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7 Rectángulo"/>
          <p:cNvSpPr>
            <a:spLocks noGrp="1" noChangeArrowheads="1"/>
          </p:cNvSpPr>
          <p:nvPr>
            <p:ph idx="1"/>
          </p:nvPr>
        </p:nvSpPr>
        <p:spPr>
          <a:xfrm>
            <a:off x="428625" y="1285875"/>
            <a:ext cx="8229600" cy="4400550"/>
          </a:xfrm>
        </p:spPr>
        <p:txBody>
          <a:bodyPr>
            <a:spAutoFit/>
          </a:bodyPr>
          <a:lstStyle/>
          <a:p>
            <a:pPr marL="90488" indent="1588" algn="just" eaLnBrk="1" hangingPunct="1">
              <a:buFont typeface="Wingdings 2" pitchFamily="18" charset="2"/>
              <a:buNone/>
            </a:pPr>
            <a:r>
              <a:rPr lang="es-ES" sz="4000" smtClean="0">
                <a:latin typeface="Calibri" pitchFamily="34" charset="0"/>
              </a:rPr>
              <a:t>A excepción de la glicina (que el carbono alfa tiene 2 átomos de H) todos los aminoácidos presentan al carbono alfa como asimétrico, puesto que está unido a 4 átomos-grupos de átomos diferentes, es decir es un átomo de carbono quiral. </a:t>
            </a:r>
            <a:endParaRPr lang="es-UY" sz="4000" smtClean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313" y="1571625"/>
            <a:ext cx="8643937" cy="3429000"/>
          </a:xfrm>
        </p:spPr>
        <p:txBody>
          <a:bodyPr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s-ES" sz="4000" dirty="0" smtClean="0">
                <a:latin typeface="Calibri" pitchFamily="34" charset="0"/>
              </a:rPr>
              <a:t>Los aminoácidos naturales, que se encuentran en las proteínas tienen isomería óptica y pertenecen a la serie L.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s-UY" sz="4000" dirty="0" smtClean="0">
              <a:latin typeface="Calibri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4000" i="1" dirty="0" smtClean="0">
                <a:latin typeface="Comic Sans MS" pitchFamily="66" charset="0"/>
              </a:rPr>
              <a:t> </a:t>
            </a:r>
            <a:endParaRPr lang="es-UY" sz="4000" dirty="0" smtClean="0">
              <a:latin typeface="Comic Sans MS" pitchFamily="66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s-UY" sz="4000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429000"/>
            <a:ext cx="4577891" cy="34290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5148064" y="4077072"/>
            <a:ext cx="38164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NOTA: No hay una correspondencia entre la designación L y D y el sentido en el que giran el plano de la luz polarizada estos compuestos. Existen L aminoácidos dextrógiros (sentido horario) y levógiros (sentido anti horario). Igual con la serie D.</a:t>
            </a:r>
            <a:endParaRPr lang="es-UY" dirty="0"/>
          </a:p>
        </p:txBody>
      </p:sp>
      <p:sp>
        <p:nvSpPr>
          <p:cNvPr id="5" name="4 CuadroTexto"/>
          <p:cNvSpPr txBox="1"/>
          <p:nvPr/>
        </p:nvSpPr>
        <p:spPr>
          <a:xfrm>
            <a:off x="323528" y="1268760"/>
            <a:ext cx="17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1200" dirty="0" smtClean="0"/>
              <a:t>Diapositiva modificada.</a:t>
            </a:r>
            <a:endParaRPr lang="es-UY" sz="1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n 20" descr="http://upload.wikimedia.org/wikipedia/commons/8/87/Chirality_with_hands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5" y="928688"/>
            <a:ext cx="6858000" cy="456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4 CuadroTexto"/>
          <p:cNvSpPr txBox="1">
            <a:spLocks noChangeArrowheads="1"/>
          </p:cNvSpPr>
          <p:nvPr/>
        </p:nvSpPr>
        <p:spPr bwMode="auto">
          <a:xfrm>
            <a:off x="857250" y="5643563"/>
            <a:ext cx="7429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>
                <a:latin typeface="Jokerman" pitchFamily="82" charset="0"/>
              </a:rPr>
              <a:t>D aminoácido    L aminoácido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50" y="1285875"/>
            <a:ext cx="8572500" cy="4643438"/>
          </a:xfrm>
        </p:spPr>
        <p:txBody>
          <a:bodyPr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s-ES" sz="4000" dirty="0" smtClean="0">
                <a:latin typeface="Calibri" pitchFamily="34" charset="0"/>
              </a:rPr>
              <a:t>Los aminoácidos que se sintetizan en el laboratorio son ópticamente inactivos, porque se obtienen mezclas </a:t>
            </a:r>
            <a:r>
              <a:rPr lang="es-ES" sz="4000" dirty="0" err="1" smtClean="0">
                <a:latin typeface="Calibri" pitchFamily="34" charset="0"/>
              </a:rPr>
              <a:t>equimolares</a:t>
            </a:r>
            <a:r>
              <a:rPr lang="es-ES" sz="4000" dirty="0" smtClean="0">
                <a:latin typeface="Calibri" pitchFamily="34" charset="0"/>
              </a:rPr>
              <a:t> (mezclas </a:t>
            </a:r>
            <a:r>
              <a:rPr lang="es-ES" sz="4000" dirty="0" err="1" smtClean="0">
                <a:latin typeface="Calibri" pitchFamily="34" charset="0"/>
              </a:rPr>
              <a:t>racémicas</a:t>
            </a:r>
            <a:r>
              <a:rPr lang="es-ES" sz="4000" dirty="0" smtClean="0">
                <a:latin typeface="Calibri" pitchFamily="34" charset="0"/>
              </a:rPr>
              <a:t>) de las formas L y D, estas 2 formas son isómeros ópticos, o </a:t>
            </a:r>
            <a:r>
              <a:rPr lang="es-ES" sz="4000" dirty="0" err="1" smtClean="0">
                <a:latin typeface="Calibri" pitchFamily="34" charset="0"/>
              </a:rPr>
              <a:t>enantiómeros</a:t>
            </a:r>
            <a:r>
              <a:rPr lang="es-ES" sz="4000" dirty="0" smtClean="0">
                <a:latin typeface="Calibri" pitchFamily="34" charset="0"/>
              </a:rPr>
              <a:t>.</a:t>
            </a:r>
            <a:endParaRPr lang="es-UY" sz="40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s-ES" sz="40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s-ES" sz="4000" dirty="0" smtClean="0">
                <a:latin typeface="Calibri" pitchFamily="34" charset="0"/>
              </a:rPr>
              <a:t>El organismo humano sólo es capaz de utilizar los L isómeros de los aminoácidos.</a:t>
            </a:r>
            <a:endParaRPr lang="es-UY" sz="4000" dirty="0" smtClean="0">
              <a:latin typeface="Calibri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3 Marcador de contenido"/>
          <p:cNvPicPr>
            <a:picLocks noGrp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57188" y="2214563"/>
            <a:ext cx="2357437" cy="3429000"/>
          </a:xfrm>
        </p:spPr>
      </p:pic>
      <p:sp>
        <p:nvSpPr>
          <p:cNvPr id="12291" name="1 Título"/>
          <p:cNvSpPr>
            <a:spLocks noGrp="1"/>
          </p:cNvSpPr>
          <p:nvPr>
            <p:ph type="title" idx="4294967295"/>
          </p:nvPr>
        </p:nvSpPr>
        <p:spPr>
          <a:xfrm>
            <a:off x="428625" y="714375"/>
            <a:ext cx="8229600" cy="1143000"/>
          </a:xfrm>
        </p:spPr>
        <p:txBody>
          <a:bodyPr/>
          <a:lstStyle/>
          <a:p>
            <a:pPr eaLnBrk="1" hangingPunct="1"/>
            <a:r>
              <a:rPr lang="es-ES" sz="4000" smtClean="0"/>
              <a:t>¿Cuál de estos aminoácidos es de carácter ácido, básico o neutro? Explica</a:t>
            </a:r>
            <a:endParaRPr lang="es-UY" sz="4000" smtClean="0"/>
          </a:p>
        </p:txBody>
      </p:sp>
      <p:pic>
        <p:nvPicPr>
          <p:cNvPr id="12292" name="4 Imag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0" y="2143125"/>
            <a:ext cx="27146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5 Image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88" y="2214563"/>
            <a:ext cx="257175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Botón de acción: Hacia delante o Siguiente">
            <a:hlinkClick r:id="rId6" action="ppaction://hlinksldjump" highlightClick="1"/>
          </p:cNvPr>
          <p:cNvSpPr/>
          <p:nvPr/>
        </p:nvSpPr>
        <p:spPr>
          <a:xfrm>
            <a:off x="7786688" y="6357938"/>
            <a:ext cx="1357312" cy="50006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ransition advClick="0" advTm="596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3 Marcador de contenido"/>
          <p:cNvPicPr>
            <a:picLocks noGrp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57188" y="2214563"/>
            <a:ext cx="2357437" cy="3429000"/>
          </a:xfrm>
          <a:ln w="88900">
            <a:solidFill>
              <a:srgbClr val="C00000"/>
            </a:solidFill>
          </a:ln>
        </p:spPr>
      </p:pic>
      <p:sp>
        <p:nvSpPr>
          <p:cNvPr id="25602" name="1 Título"/>
          <p:cNvSpPr>
            <a:spLocks noGrp="1"/>
          </p:cNvSpPr>
          <p:nvPr>
            <p:ph type="title" idx="4294967295"/>
          </p:nvPr>
        </p:nvSpPr>
        <p:spPr>
          <a:xfrm>
            <a:off x="428625" y="714375"/>
            <a:ext cx="8229600" cy="1143000"/>
          </a:xfrm>
        </p:spPr>
        <p:txBody>
          <a:bodyPr/>
          <a:lstStyle/>
          <a:p>
            <a:pPr eaLnBrk="1" hangingPunct="1"/>
            <a:r>
              <a:rPr lang="es-ES" sz="4000" smtClean="0"/>
              <a:t>¿Cuál de estos aminoácidos es de carácter ácido, básico o neutro? Explica</a:t>
            </a:r>
            <a:endParaRPr lang="es-UY" sz="4000" smtClean="0"/>
          </a:p>
        </p:txBody>
      </p:sp>
      <p:pic>
        <p:nvPicPr>
          <p:cNvPr id="25603" name="4 Imag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0" y="2143125"/>
            <a:ext cx="27146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5 Image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88" y="2214563"/>
            <a:ext cx="257175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Botón de acción: Hacia atrás o Anterior">
            <a:hlinkClick r:id="rId6" action="ppaction://hlinksldjump" highlightClick="1"/>
          </p:cNvPr>
          <p:cNvSpPr/>
          <p:nvPr/>
        </p:nvSpPr>
        <p:spPr>
          <a:xfrm>
            <a:off x="0" y="0"/>
            <a:ext cx="1000125" cy="428625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ransition advClick="0" advTm="1669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3 Marcador de contenido"/>
          <p:cNvPicPr>
            <a:picLocks noGrp="1"/>
          </p:cNvPicPr>
          <p:nvPr>
            <p:ph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0" y="2214563"/>
            <a:ext cx="2357438" cy="3429000"/>
          </a:xfrm>
        </p:spPr>
      </p:pic>
      <p:sp>
        <p:nvSpPr>
          <p:cNvPr id="27651" name="1 Título"/>
          <p:cNvSpPr>
            <a:spLocks noGrp="1"/>
          </p:cNvSpPr>
          <p:nvPr>
            <p:ph type="title" idx="4294967295"/>
          </p:nvPr>
        </p:nvSpPr>
        <p:spPr>
          <a:xfrm>
            <a:off x="0" y="714375"/>
            <a:ext cx="8229600" cy="1143000"/>
          </a:xfrm>
        </p:spPr>
        <p:txBody>
          <a:bodyPr/>
          <a:lstStyle/>
          <a:p>
            <a:pPr eaLnBrk="1" hangingPunct="1"/>
            <a:r>
              <a:rPr lang="es-ES" sz="4000" smtClean="0"/>
              <a:t>¿Cuál de estos aminoácidos es de carácter ácido, básico o neutro? Explica</a:t>
            </a:r>
            <a:endParaRPr lang="es-UY" sz="4000" smtClean="0"/>
          </a:p>
        </p:txBody>
      </p:sp>
      <p:pic>
        <p:nvPicPr>
          <p:cNvPr id="27652" name="4 Image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50" y="2143125"/>
            <a:ext cx="2714625" cy="3429000"/>
          </a:xfrm>
          <a:prstGeom prst="rect">
            <a:avLst/>
          </a:prstGeom>
          <a:noFill/>
          <a:ln w="76200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27653" name="5 Imagen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88" y="2214563"/>
            <a:ext cx="257175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Botón de acción: Hacia atrás o Anterior">
            <a:hlinkClick r:id="rId7" action="ppaction://hlinksldjump" highlightClick="1"/>
          </p:cNvPr>
          <p:cNvSpPr/>
          <p:nvPr/>
        </p:nvSpPr>
        <p:spPr>
          <a:xfrm>
            <a:off x="0" y="0"/>
            <a:ext cx="1000125" cy="428625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811000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ajes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Viajes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3.xml><?xml version="1.0" encoding="utf-8"?>
<a:themeOverride xmlns:a="http://schemas.openxmlformats.org/drawingml/2006/main">
  <a:clrScheme name="Viajes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546</Words>
  <Application>Microsoft Office PowerPoint</Application>
  <PresentationFormat>Presentación en pantalla (4:3)</PresentationFormat>
  <Paragraphs>43</Paragraphs>
  <Slides>21</Slides>
  <Notes>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3" baseType="lpstr">
      <vt:lpstr>Flujo</vt:lpstr>
      <vt:lpstr>Paquete</vt:lpstr>
      <vt:lpstr>Estructura de Aminoácidos y Péptidos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¿Cuál de estos aminoácidos es de carácter ácido, básico o neutro? Explica</vt:lpstr>
      <vt:lpstr>¿Cuál de estos aminoácidos es de carácter ácido, básico o neutro? Explica</vt:lpstr>
      <vt:lpstr>¿Cuál de estos aminoácidos es de carácter ácido, básico o neutro? Explica</vt:lpstr>
      <vt:lpstr>¿Cuál de estos aminoácidos es de carácter ácido, básico o neutro? Explica</vt:lpstr>
      <vt:lpstr>Presentación de PowerPoint</vt:lpstr>
      <vt:lpstr>    ¿Cómo se forma un péptido? </vt:lpstr>
      <vt:lpstr>Presentación de PowerPoint</vt:lpstr>
      <vt:lpstr>Presentación de PowerPoint</vt:lpstr>
      <vt:lpstr>CARACTERÍSTICAS DEL ENLACE PEPTÍDICO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Observa las imágenes especulares de cada una de ellas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 de Aminoácidos y Péptidos</dc:title>
  <dc:creator>Valued Acer Customer</dc:creator>
  <cp:lastModifiedBy>Mara</cp:lastModifiedBy>
  <cp:revision>24</cp:revision>
  <dcterms:created xsi:type="dcterms:W3CDTF">2011-09-03T00:38:47Z</dcterms:created>
  <dcterms:modified xsi:type="dcterms:W3CDTF">2017-02-19T03:34:32Z</dcterms:modified>
</cp:coreProperties>
</file>