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1uBb5RX/m8S7siUj+w/RKSdk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9357d555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c9357d55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9357d5550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c9357d555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22" name="Shape 22"/>
        <p:cNvGrpSpPr/>
        <p:nvPr/>
      </p:nvGrpSpPr>
      <p:grpSpPr>
        <a:xfrm>
          <a:off x="0" y="0"/>
          <a:ext cx="0" cy="0"/>
          <a:chOff x="0" y="0"/>
          <a:chExt cx="0" cy="0"/>
        </a:xfrm>
      </p:grpSpPr>
      <p:grpSp>
        <p:nvGrpSpPr>
          <p:cNvPr id="23" name="Google Shape;23;p17"/>
          <p:cNvGrpSpPr/>
          <p:nvPr/>
        </p:nvGrpSpPr>
        <p:grpSpPr>
          <a:xfrm>
            <a:off x="0" y="-8467"/>
            <a:ext cx="12192000" cy="6866467"/>
            <a:chOff x="0" y="-8467"/>
            <a:chExt cx="12192000" cy="6866467"/>
          </a:xfrm>
        </p:grpSpPr>
        <p:cxnSp>
          <p:nvCxnSpPr>
            <p:cNvPr id="24" name="Google Shape;24;p1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1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1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1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7"/>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1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1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1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7"/>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17"/>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90" name="Shape 90"/>
        <p:cNvGrpSpPr/>
        <p:nvPr/>
      </p:nvGrpSpPr>
      <p:grpSpPr>
        <a:xfrm>
          <a:off x="0" y="0"/>
          <a:ext cx="0" cy="0"/>
          <a:chOff x="0" y="0"/>
          <a:chExt cx="0" cy="0"/>
        </a:xfrm>
      </p:grpSpPr>
      <p:sp>
        <p:nvSpPr>
          <p:cNvPr id="91" name="Google Shape;91;p26"/>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96" name="Shape 96"/>
        <p:cNvGrpSpPr/>
        <p:nvPr/>
      </p:nvGrpSpPr>
      <p:grpSpPr>
        <a:xfrm>
          <a:off x="0" y="0"/>
          <a:ext cx="0" cy="0"/>
          <a:chOff x="0" y="0"/>
          <a:chExt cx="0" cy="0"/>
        </a:xfrm>
      </p:grpSpPr>
      <p:sp>
        <p:nvSpPr>
          <p:cNvPr id="97" name="Google Shape;97;p27"/>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7"/>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03" name="Google Shape;103;p27"/>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8000">
                <a:solidFill>
                  <a:srgbClr val="BFE471"/>
                </a:solidFill>
                <a:latin typeface="Arial"/>
                <a:ea typeface="Arial"/>
                <a:cs typeface="Arial"/>
                <a:sym typeface="Arial"/>
              </a:rPr>
              <a:t>“</a:t>
            </a:r>
            <a:endParaRPr/>
          </a:p>
        </p:txBody>
      </p:sp>
      <p:sp>
        <p:nvSpPr>
          <p:cNvPr id="104" name="Google Shape;104;p27"/>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05" name="Shape 105"/>
        <p:cNvGrpSpPr/>
        <p:nvPr/>
      </p:nvGrpSpPr>
      <p:grpSpPr>
        <a:xfrm>
          <a:off x="0" y="0"/>
          <a:ext cx="0" cy="0"/>
          <a:chOff x="0" y="0"/>
          <a:chExt cx="0" cy="0"/>
        </a:xfrm>
      </p:grpSpPr>
      <p:sp>
        <p:nvSpPr>
          <p:cNvPr id="106" name="Google Shape;106;p28"/>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8"/>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11" name="Shape 111"/>
        <p:cNvGrpSpPr/>
        <p:nvPr/>
      </p:nvGrpSpPr>
      <p:grpSpPr>
        <a:xfrm>
          <a:off x="0" y="0"/>
          <a:ext cx="0" cy="0"/>
          <a:chOff x="0" y="0"/>
          <a:chExt cx="0" cy="0"/>
        </a:xfrm>
      </p:grpSpPr>
      <p:sp>
        <p:nvSpPr>
          <p:cNvPr id="112" name="Google Shape;112;p2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9"/>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9"/>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18" name="Google Shape;118;p2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8000">
                <a:solidFill>
                  <a:srgbClr val="BFE471"/>
                </a:solidFill>
                <a:latin typeface="Arial"/>
                <a:ea typeface="Arial"/>
                <a:cs typeface="Arial"/>
                <a:sym typeface="Arial"/>
              </a:rPr>
              <a:t>“</a:t>
            </a:r>
            <a:endParaRPr/>
          </a:p>
        </p:txBody>
      </p:sp>
      <p:sp>
        <p:nvSpPr>
          <p:cNvPr id="119" name="Google Shape;119;p2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20" name="Shape 120"/>
        <p:cNvGrpSpPr/>
        <p:nvPr/>
      </p:nvGrpSpPr>
      <p:grpSpPr>
        <a:xfrm>
          <a:off x="0" y="0"/>
          <a:ext cx="0" cy="0"/>
          <a:chOff x="0" y="0"/>
          <a:chExt cx="0" cy="0"/>
        </a:xfrm>
      </p:grpSpPr>
      <p:sp>
        <p:nvSpPr>
          <p:cNvPr id="121" name="Google Shape;121;p30"/>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0"/>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30"/>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7" name="Shape 127"/>
        <p:cNvGrpSpPr/>
        <p:nvPr/>
      </p:nvGrpSpPr>
      <p:grpSpPr>
        <a:xfrm>
          <a:off x="0" y="0"/>
          <a:ext cx="0" cy="0"/>
          <a:chOff x="0" y="0"/>
          <a:chExt cx="0" cy="0"/>
        </a:xfrm>
      </p:grpSpPr>
      <p:sp>
        <p:nvSpPr>
          <p:cNvPr id="128" name="Google Shape;128;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1"/>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3" name="Shape 133"/>
        <p:cNvGrpSpPr/>
        <p:nvPr/>
      </p:nvGrpSpPr>
      <p:grpSpPr>
        <a:xfrm>
          <a:off x="0" y="0"/>
          <a:ext cx="0" cy="0"/>
          <a:chOff x="0" y="0"/>
          <a:chExt cx="0" cy="0"/>
        </a:xfrm>
      </p:grpSpPr>
      <p:sp>
        <p:nvSpPr>
          <p:cNvPr id="134" name="Google Shape;134;p32"/>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2"/>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9" name="Shape 39"/>
        <p:cNvGrpSpPr/>
        <p:nvPr/>
      </p:nvGrpSpPr>
      <p:grpSpPr>
        <a:xfrm>
          <a:off x="0" y="0"/>
          <a:ext cx="0" cy="0"/>
          <a:chOff x="0" y="0"/>
          <a:chExt cx="0" cy="0"/>
        </a:xfrm>
      </p:grpSpPr>
      <p:sp>
        <p:nvSpPr>
          <p:cNvPr id="40" name="Google Shape;40;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3" name="Shape 43"/>
        <p:cNvGrpSpPr/>
        <p:nvPr/>
      </p:nvGrpSpPr>
      <p:grpSpPr>
        <a:xfrm>
          <a:off x="0" y="0"/>
          <a:ext cx="0" cy="0"/>
          <a:chOff x="0" y="0"/>
          <a:chExt cx="0" cy="0"/>
        </a:xfrm>
      </p:grpSpPr>
      <p:sp>
        <p:nvSpPr>
          <p:cNvPr id="44" name="Google Shape;44;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9" name="Shape 49"/>
        <p:cNvGrpSpPr/>
        <p:nvPr/>
      </p:nvGrpSpPr>
      <p:grpSpPr>
        <a:xfrm>
          <a:off x="0" y="0"/>
          <a:ext cx="0" cy="0"/>
          <a:chOff x="0" y="0"/>
          <a:chExt cx="0" cy="0"/>
        </a:xfrm>
      </p:grpSpPr>
      <p:sp>
        <p:nvSpPr>
          <p:cNvPr id="50" name="Google Shape;50;p2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5" name="Shape 55"/>
        <p:cNvGrpSpPr/>
        <p:nvPr/>
      </p:nvGrpSpPr>
      <p:grpSpPr>
        <a:xfrm>
          <a:off x="0" y="0"/>
          <a:ext cx="0" cy="0"/>
          <a:chOff x="0" y="0"/>
          <a:chExt cx="0" cy="0"/>
        </a:xfrm>
      </p:grpSpPr>
      <p:sp>
        <p:nvSpPr>
          <p:cNvPr id="56" name="Google Shape;56;p2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8" name="Google Shape;58;p21"/>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2" name="Shape 62"/>
        <p:cNvGrpSpPr/>
        <p:nvPr/>
      </p:nvGrpSpPr>
      <p:grpSpPr>
        <a:xfrm>
          <a:off x="0" y="0"/>
          <a:ext cx="0" cy="0"/>
          <a:chOff x="0" y="0"/>
          <a:chExt cx="0" cy="0"/>
        </a:xfrm>
      </p:grpSpPr>
      <p:sp>
        <p:nvSpPr>
          <p:cNvPr id="63" name="Google Shape;63;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22"/>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22"/>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22"/>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1" name="Shape 71"/>
        <p:cNvGrpSpPr/>
        <p:nvPr/>
      </p:nvGrpSpPr>
      <p:grpSpPr>
        <a:xfrm>
          <a:off x="0" y="0"/>
          <a:ext cx="0" cy="0"/>
          <a:chOff x="0" y="0"/>
          <a:chExt cx="0" cy="0"/>
        </a:xfrm>
      </p:grpSpPr>
      <p:sp>
        <p:nvSpPr>
          <p:cNvPr id="72" name="Google Shape;72;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6" name="Shape 76"/>
        <p:cNvGrpSpPr/>
        <p:nvPr/>
      </p:nvGrpSpPr>
      <p:grpSpPr>
        <a:xfrm>
          <a:off x="0" y="0"/>
          <a:ext cx="0" cy="0"/>
          <a:chOff x="0" y="0"/>
          <a:chExt cx="0" cy="0"/>
        </a:xfrm>
      </p:grpSpPr>
      <p:sp>
        <p:nvSpPr>
          <p:cNvPr id="77" name="Google Shape;77;p24"/>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24"/>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3" name="Shape 83"/>
        <p:cNvGrpSpPr/>
        <p:nvPr/>
      </p:nvGrpSpPr>
      <p:grpSpPr>
        <a:xfrm>
          <a:off x="0" y="0"/>
          <a:ext cx="0" cy="0"/>
          <a:chOff x="0" y="0"/>
          <a:chExt cx="0" cy="0"/>
        </a:xfrm>
      </p:grpSpPr>
      <p:sp>
        <p:nvSpPr>
          <p:cNvPr id="84" name="Google Shape;84;p25"/>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Google Shape;86;p25"/>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6"/>
          <p:cNvGrpSpPr/>
          <p:nvPr/>
        </p:nvGrpSpPr>
        <p:grpSpPr>
          <a:xfrm>
            <a:off x="0" y="-8467"/>
            <a:ext cx="12192000" cy="6866467"/>
            <a:chOff x="0" y="-8467"/>
            <a:chExt cx="12192000" cy="6866467"/>
          </a:xfrm>
        </p:grpSpPr>
        <p:cxnSp>
          <p:nvCxnSpPr>
            <p:cNvPr id="7" name="Google Shape;7;p16"/>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6"/>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6"/>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6"/>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6"/>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4.png"/><Relationship Id="rId7"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lang="es-ES"/>
              <a:t>Normas de seguridad en el laboratorio</a:t>
            </a:r>
            <a:br>
              <a:rPr lang="es-ES"/>
            </a:br>
            <a:endParaRPr/>
          </a:p>
        </p:txBody>
      </p:sp>
      <p:sp>
        <p:nvSpPr>
          <p:cNvPr id="144" name="Google Shape;144;p1"/>
          <p:cNvSpPr txBox="1"/>
          <p:nvPr>
            <p:ph idx="1" type="subTitle"/>
          </p:nvPr>
        </p:nvSpPr>
        <p:spPr>
          <a:xfrm>
            <a:off x="751562" y="3775260"/>
            <a:ext cx="8522441" cy="202429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b="1" lang="es-ES"/>
              <a:t> Cuando se trabaja en un laboratorio existe el peligro potencial de un accidente, en virtud de las sustancias e instrumentos que se utilizan, y la posibilidad de cometer algún error al realizar un experimento.  Por esta razón, deben tenerse presente una serie de reglas o consejos que disminuyen y en algunos casos logran evitar los accidentes: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p:nvPr/>
        </p:nvSpPr>
        <p:spPr>
          <a:xfrm>
            <a:off x="964503" y="726695"/>
            <a:ext cx="15530119" cy="73866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s-ES" sz="2400" u="sng" cap="none" strike="noStrike">
                <a:solidFill>
                  <a:schemeClr val="dk1"/>
                </a:solidFill>
                <a:latin typeface="Arial"/>
                <a:ea typeface="Arial"/>
                <a:cs typeface="Arial"/>
                <a:sym typeface="Arial"/>
              </a:rPr>
              <a:t>PICTOGRAMAS DE PELIGRO</a:t>
            </a:r>
            <a:r>
              <a:rPr b="1" i="0" lang="es-ES" sz="1000" u="sng" cap="none" strike="noStrike">
                <a:solidFill>
                  <a:schemeClr val="dk1"/>
                </a:solidFill>
                <a:latin typeface="Arial"/>
                <a:ea typeface="Arial"/>
                <a:cs typeface="Arial"/>
                <a:sym typeface="Arial"/>
              </a:rPr>
              <a:t> </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pic>
        <p:nvPicPr>
          <p:cNvPr descr="Resultado de imagen para pictogramas de quimica" id="192" name="Google Shape;192;p10"/>
          <p:cNvPicPr preferRelativeResize="0"/>
          <p:nvPr/>
        </p:nvPicPr>
        <p:blipFill rotWithShape="1">
          <a:blip r:embed="rId3">
            <a:alphaModFix/>
          </a:blip>
          <a:srcRect b="0" l="0" r="0" t="0"/>
          <a:stretch/>
        </p:blipFill>
        <p:spPr>
          <a:xfrm>
            <a:off x="959741" y="1343676"/>
            <a:ext cx="7983905" cy="5032071"/>
          </a:xfrm>
          <a:prstGeom prst="rect">
            <a:avLst/>
          </a:prstGeom>
          <a:noFill/>
          <a:ln>
            <a:noFill/>
          </a:ln>
        </p:spPr>
      </p:pic>
      <p:sp>
        <p:nvSpPr>
          <p:cNvPr id="193" name="Google Shape;193;p10"/>
          <p:cNvSpPr/>
          <p:nvPr/>
        </p:nvSpPr>
        <p:spPr>
          <a:xfrm>
            <a:off x="-951980" y="834416"/>
            <a:ext cx="15530119" cy="6182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Resultado de imagen para pictogramas de quimica" id="198" name="Google Shape;198;p11"/>
          <p:cNvPicPr preferRelativeResize="0"/>
          <p:nvPr/>
        </p:nvPicPr>
        <p:blipFill rotWithShape="1">
          <a:blip r:embed="rId3">
            <a:alphaModFix/>
          </a:blip>
          <a:srcRect b="0" l="0" r="0" t="0"/>
          <a:stretch/>
        </p:blipFill>
        <p:spPr>
          <a:xfrm>
            <a:off x="469860" y="650448"/>
            <a:ext cx="8498776" cy="58380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http://2.bp.blogspot.com/-UtwHZoXSkuU/TWIc5biMqBI/AAAAAAAAA7U/-cDE0-8MFJQ/s1600/tabla.png" id="203" name="Google Shape;203;p12"/>
          <p:cNvPicPr preferRelativeResize="0"/>
          <p:nvPr/>
        </p:nvPicPr>
        <p:blipFill rotWithShape="1">
          <a:blip r:embed="rId3">
            <a:alphaModFix/>
          </a:blip>
          <a:srcRect b="0" l="0" r="0" t="0"/>
          <a:stretch/>
        </p:blipFill>
        <p:spPr>
          <a:xfrm rot="-5400000">
            <a:off x="1592567" y="-928688"/>
            <a:ext cx="6677025" cy="8896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http://www.bradylatinamerica.com/~/media/brady/bradyla/imagenes/industria/workplace-safey-and-compliance/hazcomm-and-ghs/ghs-labels-format.png" id="208" name="Google Shape;208;p13"/>
          <p:cNvPicPr preferRelativeResize="0"/>
          <p:nvPr/>
        </p:nvPicPr>
        <p:blipFill rotWithShape="1">
          <a:blip r:embed="rId3">
            <a:alphaModFix/>
          </a:blip>
          <a:srcRect b="0" l="0" r="0" t="0"/>
          <a:stretch/>
        </p:blipFill>
        <p:spPr>
          <a:xfrm>
            <a:off x="1077412" y="914400"/>
            <a:ext cx="8141744" cy="5189568"/>
          </a:xfrm>
          <a:prstGeom prst="rect">
            <a:avLst/>
          </a:prstGeom>
          <a:noFill/>
          <a:ln>
            <a:noFill/>
          </a:ln>
        </p:spPr>
      </p:pic>
      <p:sp>
        <p:nvSpPr>
          <p:cNvPr id="209" name="Google Shape;209;p13"/>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10" name="Google Shape;210;p13"/>
          <p:cNvSpPr/>
          <p:nvPr/>
        </p:nvSpPr>
        <p:spPr>
          <a:xfrm>
            <a:off x="1553228" y="298847"/>
            <a:ext cx="6558527" cy="61555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1" lang="es-ES" sz="1600" u="sng" cap="none" strike="noStrike">
                <a:solidFill>
                  <a:schemeClr val="dk1"/>
                </a:solidFill>
                <a:latin typeface="Arial"/>
                <a:ea typeface="Arial"/>
                <a:cs typeface="Arial"/>
                <a:sym typeface="Arial"/>
              </a:rPr>
              <a:t>EJEMPLO DE UNA ETIQUETA DE UNA MONOXIDO DE CARBONO</a:t>
            </a:r>
            <a:endParaRPr b="0" i="0" sz="1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211" name="Google Shape;211;p13"/>
          <p:cNvSpPr/>
          <p:nvPr/>
        </p:nvSpPr>
        <p:spPr>
          <a:xfrm>
            <a:off x="0" y="91440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Resultado de imagen de INFORMACION DE UNA ETIQUETA DE SUSTANCIAS QUIMICA CON FRASES H YP" id="216" name="Google Shape;216;p14"/>
          <p:cNvPicPr preferRelativeResize="0"/>
          <p:nvPr/>
        </p:nvPicPr>
        <p:blipFill rotWithShape="1">
          <a:blip r:embed="rId3">
            <a:alphaModFix/>
          </a:blip>
          <a:srcRect b="0" l="0" r="0" t="0"/>
          <a:stretch/>
        </p:blipFill>
        <p:spPr>
          <a:xfrm>
            <a:off x="232774" y="1507428"/>
            <a:ext cx="9864501" cy="5081261"/>
          </a:xfrm>
          <a:prstGeom prst="rect">
            <a:avLst/>
          </a:prstGeom>
          <a:noFill/>
          <a:ln>
            <a:noFill/>
          </a:ln>
        </p:spPr>
      </p:pic>
      <p:sp>
        <p:nvSpPr>
          <p:cNvPr id="217" name="Google Shape;217;p14"/>
          <p:cNvSpPr/>
          <p:nvPr/>
        </p:nvSpPr>
        <p:spPr>
          <a:xfrm>
            <a:off x="880997" y="563051"/>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1800" u="sng">
                <a:solidFill>
                  <a:schemeClr val="dk1"/>
                </a:solidFill>
                <a:latin typeface="Arial"/>
                <a:ea typeface="Arial"/>
                <a:cs typeface="Arial"/>
                <a:sym typeface="Arial"/>
              </a:rPr>
              <a:t>EJEMPLO DE UNA ETIQUETA DE FORMOL</a:t>
            </a:r>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Resultado de imagen de material de laboratorio de quimica" id="222" name="Google Shape;222;p15"/>
          <p:cNvPicPr preferRelativeResize="0"/>
          <p:nvPr/>
        </p:nvPicPr>
        <p:blipFill rotWithShape="1">
          <a:blip r:embed="rId3">
            <a:alphaModFix/>
          </a:blip>
          <a:srcRect b="21728" l="0" r="22299" t="0"/>
          <a:stretch/>
        </p:blipFill>
        <p:spPr>
          <a:xfrm>
            <a:off x="455950" y="687476"/>
            <a:ext cx="5500724" cy="4816352"/>
          </a:xfrm>
          <a:prstGeom prst="rect">
            <a:avLst/>
          </a:prstGeom>
          <a:noFill/>
          <a:ln cap="flat" cmpd="sng" w="19050">
            <a:solidFill>
              <a:srgbClr val="823B0B"/>
            </a:solidFill>
            <a:prstDash val="solid"/>
            <a:miter lim="800000"/>
            <a:headEnd len="sm" w="sm" type="none"/>
            <a:tailEnd len="sm" w="sm" type="none"/>
          </a:ln>
        </p:spPr>
      </p:pic>
      <p:pic>
        <p:nvPicPr>
          <p:cNvPr id="223" name="Google Shape;223;p15"/>
          <p:cNvPicPr preferRelativeResize="0"/>
          <p:nvPr/>
        </p:nvPicPr>
        <p:blipFill>
          <a:blip r:embed="rId4">
            <a:alphaModFix/>
          </a:blip>
          <a:stretch>
            <a:fillRect/>
          </a:stretch>
        </p:blipFill>
        <p:spPr>
          <a:xfrm>
            <a:off x="6202975" y="334175"/>
            <a:ext cx="3409950" cy="3409950"/>
          </a:xfrm>
          <a:prstGeom prst="rect">
            <a:avLst/>
          </a:prstGeom>
          <a:noFill/>
          <a:ln>
            <a:noFill/>
          </a:ln>
        </p:spPr>
      </p:pic>
      <p:pic>
        <p:nvPicPr>
          <p:cNvPr id="224" name="Google Shape;224;p15"/>
          <p:cNvPicPr preferRelativeResize="0"/>
          <p:nvPr/>
        </p:nvPicPr>
        <p:blipFill>
          <a:blip r:embed="rId5">
            <a:alphaModFix/>
          </a:blip>
          <a:stretch>
            <a:fillRect/>
          </a:stretch>
        </p:blipFill>
        <p:spPr>
          <a:xfrm>
            <a:off x="8579500" y="3672276"/>
            <a:ext cx="1704975" cy="1704975"/>
          </a:xfrm>
          <a:prstGeom prst="rect">
            <a:avLst/>
          </a:prstGeom>
          <a:noFill/>
          <a:ln>
            <a:noFill/>
          </a:ln>
        </p:spPr>
      </p:pic>
      <p:pic>
        <p:nvPicPr>
          <p:cNvPr id="225" name="Google Shape;225;p15"/>
          <p:cNvPicPr preferRelativeResize="0"/>
          <p:nvPr/>
        </p:nvPicPr>
        <p:blipFill>
          <a:blip r:embed="rId6">
            <a:alphaModFix/>
          </a:blip>
          <a:stretch>
            <a:fillRect/>
          </a:stretch>
        </p:blipFill>
        <p:spPr>
          <a:xfrm>
            <a:off x="6570750" y="4217626"/>
            <a:ext cx="2008749" cy="2008749"/>
          </a:xfrm>
          <a:prstGeom prst="rect">
            <a:avLst/>
          </a:prstGeom>
          <a:noFill/>
          <a:ln>
            <a:noFill/>
          </a:ln>
        </p:spPr>
      </p:pic>
      <p:pic>
        <p:nvPicPr>
          <p:cNvPr id="226" name="Google Shape;226;p15"/>
          <p:cNvPicPr preferRelativeResize="0"/>
          <p:nvPr/>
        </p:nvPicPr>
        <p:blipFill>
          <a:blip r:embed="rId7">
            <a:alphaModFix/>
          </a:blip>
          <a:stretch>
            <a:fillRect/>
          </a:stretch>
        </p:blipFill>
        <p:spPr>
          <a:xfrm>
            <a:off x="9012025" y="3672275"/>
            <a:ext cx="1602725" cy="26376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gc9357d5550_0_0"/>
          <p:cNvPicPr preferRelativeResize="0"/>
          <p:nvPr/>
        </p:nvPicPr>
        <p:blipFill>
          <a:blip r:embed="rId3">
            <a:alphaModFix/>
          </a:blip>
          <a:stretch>
            <a:fillRect/>
          </a:stretch>
        </p:blipFill>
        <p:spPr>
          <a:xfrm>
            <a:off x="991500" y="0"/>
            <a:ext cx="9042401" cy="6781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gc9357d5550_1_1"/>
          <p:cNvPicPr preferRelativeResize="0"/>
          <p:nvPr/>
        </p:nvPicPr>
        <p:blipFill>
          <a:blip r:embed="rId3">
            <a:alphaModFix/>
          </a:blip>
          <a:stretch>
            <a:fillRect/>
          </a:stretch>
        </p:blipFill>
        <p:spPr>
          <a:xfrm>
            <a:off x="304125" y="319600"/>
            <a:ext cx="5262775" cy="4145325"/>
          </a:xfrm>
          <a:prstGeom prst="rect">
            <a:avLst/>
          </a:prstGeom>
          <a:noFill/>
          <a:ln>
            <a:noFill/>
          </a:ln>
        </p:spPr>
      </p:pic>
      <p:pic>
        <p:nvPicPr>
          <p:cNvPr id="237" name="Google Shape;237;gc9357d5550_1_1"/>
          <p:cNvPicPr preferRelativeResize="0"/>
          <p:nvPr/>
        </p:nvPicPr>
        <p:blipFill>
          <a:blip r:embed="rId4">
            <a:alphaModFix/>
          </a:blip>
          <a:stretch>
            <a:fillRect/>
          </a:stretch>
        </p:blipFill>
        <p:spPr>
          <a:xfrm>
            <a:off x="5748625" y="2754025"/>
            <a:ext cx="5993525" cy="369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p:nvPr/>
        </p:nvSpPr>
        <p:spPr>
          <a:xfrm>
            <a:off x="563670" y="986277"/>
            <a:ext cx="8467595" cy="5436873"/>
          </a:xfrm>
          <a:prstGeom prst="rect">
            <a:avLst/>
          </a:prstGeom>
          <a:noFill/>
          <a:ln>
            <a:noFill/>
          </a:ln>
        </p:spPr>
        <p:txBody>
          <a:bodyPr anchorCtr="0" anchor="t" bIns="45700" lIns="91425" spcFirstLastPara="1" rIns="91425" wrap="square" tIns="45700">
            <a:spAutoFit/>
          </a:bodyPr>
          <a:lstStyle/>
          <a:p>
            <a:pPr indent="-228600" lvl="0" marL="457200" marR="0" rtl="0" algn="just">
              <a:lnSpc>
                <a:spcPct val="115000"/>
              </a:lnSpc>
              <a:spcBef>
                <a:spcPts val="0"/>
              </a:spcBef>
              <a:spcAft>
                <a:spcPts val="0"/>
              </a:spcAft>
              <a:buNone/>
            </a:pPr>
            <a:r>
              <a:t/>
            </a:r>
            <a:endParaRPr b="1" i="0" sz="16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1-	INDICACIONES</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Seguir todas las indicaciones que han sido dadas por el docente.</a:t>
            </a:r>
            <a:endParaRPr b="0" i="0" sz="1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2-	ESTUDIAR CADA EXPERIENCIA ANTES DE CLASE</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Estudiar la práctica de modo de poder ejecutarla con la máxima seguridad. Antes de iniciar cualquier operación, se deben conocer las principales características de los productos y del equipo que va a utilizar. </a:t>
            </a:r>
            <a:r>
              <a:rPr b="1" i="0" lang="es-ES" sz="1400" u="none" cap="none" strike="noStrike">
                <a:solidFill>
                  <a:schemeClr val="dk1"/>
                </a:solidFill>
                <a:latin typeface="Arial"/>
                <a:ea typeface="Arial"/>
                <a:cs typeface="Arial"/>
                <a:sym typeface="Arial"/>
              </a:rPr>
              <a:t>En caso de duda, preguntar e investigar.</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3-	NUNCA FUMAR, COMER O BEBER EN EL LABORATORIO. </a:t>
            </a:r>
            <a:endParaRPr b="0" i="0" sz="1400" u="none" cap="none" strike="noStrike">
              <a:solidFill>
                <a:schemeClr val="dk1"/>
              </a:solidFill>
              <a:latin typeface="Arial"/>
              <a:ea typeface="Arial"/>
              <a:cs typeface="Arial"/>
              <a:sym typeface="Arial"/>
            </a:endParaRPr>
          </a:p>
          <a:p>
            <a:pPr indent="0" lvl="0" marL="2286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4-	PELO LARGO</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Atarse el pelo para evitar accidentes con la llama del mechero.</a:t>
            </a:r>
            <a:endParaRPr/>
          </a:p>
          <a:p>
            <a:pPr indent="-228600" lvl="0" marL="457200" marR="0" rtl="0" algn="just">
              <a:lnSpc>
                <a:spcPct val="115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5-	NO USAR LENTES DE CONTACTO </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Ellos se pueden dañar por productos químicos, causando lesiones graves. </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Tampoco se deben llevar las manos a la boca o a los ojos después de manipular productos químicos.</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rPr b="0" i="0" lang="es-ES"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
          <p:cNvSpPr/>
          <p:nvPr/>
        </p:nvSpPr>
        <p:spPr>
          <a:xfrm>
            <a:off x="1131518" y="845240"/>
            <a:ext cx="8588679" cy="4870564"/>
          </a:xfrm>
          <a:prstGeom prst="rect">
            <a:avLst/>
          </a:prstGeom>
          <a:noFill/>
          <a:ln>
            <a:noFill/>
          </a:ln>
        </p:spPr>
        <p:txBody>
          <a:bodyPr anchorCtr="0" anchor="t" bIns="45700" lIns="91425" spcFirstLastPara="1" rIns="91425" wrap="square" tIns="45700">
            <a:spAutoFit/>
          </a:bodyPr>
          <a:lstStyle/>
          <a:p>
            <a:pPr indent="-228600" lvl="0" marL="457200" marR="0" rtl="0" algn="just">
              <a:lnSpc>
                <a:spcPct val="115000"/>
              </a:lnSpc>
              <a:spcBef>
                <a:spcPts val="0"/>
              </a:spcBef>
              <a:spcAft>
                <a:spcPts val="0"/>
              </a:spcAft>
              <a:buNone/>
            </a:pPr>
            <a:r>
              <a:rPr b="1" i="0" lang="es-ES" sz="1800" u="none" cap="none" strike="noStrike">
                <a:solidFill>
                  <a:schemeClr val="dk1"/>
                </a:solidFill>
                <a:latin typeface="Aparajita"/>
                <a:ea typeface="Aparajita"/>
                <a:cs typeface="Aparajita"/>
                <a:sym typeface="Aparajita"/>
              </a:rPr>
              <a:t>6-	</a:t>
            </a:r>
            <a:r>
              <a:rPr b="1" i="0" lang="es-ES" sz="1400" u="none" cap="none" strike="noStrike">
                <a:solidFill>
                  <a:schemeClr val="dk1"/>
                </a:solidFill>
                <a:latin typeface="Arial"/>
                <a:ea typeface="Arial"/>
                <a:cs typeface="Arial"/>
                <a:sym typeface="Arial"/>
              </a:rPr>
              <a:t>LUGAR DE TRABAJO</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La mesa de trabajo debe mantenerse siempre limpia, ordenada, y libre de otros materiales ajenos al trabajo. Se debe AVISAR AL DOCENTE, inmediatamente si cualquier producto se derrama, y limpiarlo (protegerse si es necesario).  Los frascos que contengan los reactivos a emplear en la práctica deben mantenerse tapados mientras no se usan, y sobre el estante o recipiente correspondiente.</a:t>
            </a:r>
            <a:endParaRPr/>
          </a:p>
          <a:p>
            <a:pPr indent="0" lvl="0" marL="457200" marR="0" rtl="0" algn="just">
              <a:lnSpc>
                <a:spcPct val="115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7-	SEGURIDAD DE TODOS LOS ALUMNOS</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El  laboratorio, es un lugar para trabajar con seriedad, y no se debe poner en riesgo la seguridad de las personas que trabajan en él.</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8-	COMUNICAR LOS ACCIDENTES</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Cualquier accidente </a:t>
            </a:r>
            <a:r>
              <a:rPr b="1" i="0" lang="es-ES" sz="1400" u="sng" cap="none" strike="noStrike">
                <a:solidFill>
                  <a:schemeClr val="dk1"/>
                </a:solidFill>
                <a:latin typeface="Arial"/>
                <a:ea typeface="Arial"/>
                <a:cs typeface="Arial"/>
                <a:sym typeface="Arial"/>
              </a:rPr>
              <a:t>debe ser comunicado de inmediato al docente.</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rgbClr val="000000"/>
                </a:solidFill>
                <a:latin typeface="Arial"/>
                <a:ea typeface="Arial"/>
                <a:cs typeface="Arial"/>
                <a:sym typeface="Arial"/>
              </a:rPr>
              <a:t>9- O</a:t>
            </a:r>
            <a:r>
              <a:rPr b="1" i="0" lang="es-ES" sz="1400" u="none" cap="none" strike="noStrike">
                <a:solidFill>
                  <a:schemeClr val="dk1"/>
                </a:solidFill>
                <a:latin typeface="Arial"/>
                <a:ea typeface="Arial"/>
                <a:cs typeface="Arial"/>
                <a:sym typeface="Arial"/>
              </a:rPr>
              <a:t>LOR DE LAS SUSTANCIAS GASEOSOS</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Para percibirlo mover lentamente la mano y aspirar con precaución, nunca oler directamente sobre la boca del envase.</a:t>
            </a:r>
            <a:endParaRPr b="0" i="0" sz="1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
          <p:cNvSpPr/>
          <p:nvPr/>
        </p:nvSpPr>
        <p:spPr>
          <a:xfrm>
            <a:off x="981204" y="461915"/>
            <a:ext cx="8338159" cy="6321731"/>
          </a:xfrm>
          <a:prstGeom prst="rect">
            <a:avLst/>
          </a:prstGeom>
          <a:noFill/>
          <a:ln>
            <a:noFill/>
          </a:ln>
        </p:spPr>
        <p:txBody>
          <a:bodyPr anchorCtr="0" anchor="t" bIns="45700" lIns="91425" spcFirstLastPara="1" rIns="91425" wrap="square" tIns="45700">
            <a:spAutoFit/>
          </a:bodyPr>
          <a:lstStyle/>
          <a:p>
            <a:pPr indent="-228600" lvl="0" marL="457200" marR="0" rtl="0" algn="r">
              <a:lnSpc>
                <a:spcPct val="115000"/>
              </a:lnSpc>
              <a:spcBef>
                <a:spcPts val="0"/>
              </a:spcBef>
              <a:spcAft>
                <a:spcPts val="0"/>
              </a:spcAft>
              <a:buNone/>
            </a:pPr>
            <a:r>
              <a:rPr b="1" i="0" lang="es-ES" sz="1600" u="none" cap="none" strike="noStrike">
                <a:solidFill>
                  <a:schemeClr val="dk1"/>
                </a:solidFill>
                <a:latin typeface="Aparajita"/>
                <a:ea typeface="Aparajita"/>
                <a:cs typeface="Aparajita"/>
                <a:sym typeface="Aparajita"/>
              </a:rPr>
              <a:t> </a:t>
            </a:r>
            <a:endParaRPr b="0" i="0" sz="1600" u="none" cap="none" strike="noStrike">
              <a:solidFill>
                <a:schemeClr val="dk1"/>
              </a:solidFill>
              <a:latin typeface="Aparajita"/>
              <a:ea typeface="Aparajita"/>
              <a:cs typeface="Aparajita"/>
              <a:sym typeface="Aparajita"/>
            </a:endParaRPr>
          </a:p>
          <a:p>
            <a:pPr indent="-228600" lvl="0" marL="457200" marR="0" rtl="0" algn="just">
              <a:lnSpc>
                <a:spcPct val="115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10-TAPONES Y NEXOS DE GOMA EN MATERIAL QUEBRADIZO</a:t>
            </a:r>
            <a:endParaRPr b="0" i="0" sz="1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Nunca forzar dentro o fuera los nexos de goma de los tubos de vidrio, o </a:t>
            </a:r>
            <a:endParaRPr b="0" i="0" sz="1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de  cualquier otro material que se pueda quebrar.</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11- NUNCA CALENTAR SISTEMAS CERRADOS                                                                                               </a:t>
            </a:r>
            <a:endParaRPr b="0" i="0" sz="1400" u="none" cap="none" strike="noStrike">
              <a:solidFill>
                <a:schemeClr val="dk1"/>
              </a:solidFill>
              <a:latin typeface="Arial"/>
              <a:ea typeface="Arial"/>
              <a:cs typeface="Arial"/>
              <a:sym typeface="Arial"/>
            </a:endParaRPr>
          </a:p>
          <a:p>
            <a:pPr indent="0" lvl="0" marL="2286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12- SUSTANCIAS CORROSIVAS O TÓXICAS</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En caso de derrame de sustancias corrosivas o tóxicas: 1º- interrumpir el trabajo; 2º- avisar al docente; 3º- solicitar o efectuar la limpieza inmediatamente; 4º- verificar y corregir la causa del problema.</a:t>
            </a:r>
            <a:endParaRPr/>
          </a:p>
          <a:p>
            <a:pPr indent="-228600" lvl="0" marL="457200" marR="0" rtl="0" algn="just">
              <a:lnSpc>
                <a:spcPct val="115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13-  MANIPULACIÓN DE PRODUCTOS QUÍMICOS</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1" i="0" lang="es-ES" sz="1400" u="sng" cap="none" strike="noStrike">
                <a:solidFill>
                  <a:schemeClr val="dk1"/>
                </a:solidFill>
                <a:latin typeface="Arial"/>
                <a:ea typeface="Arial"/>
                <a:cs typeface="Arial"/>
                <a:sym typeface="Arial"/>
              </a:rPr>
              <a:t>Leer atentamente la etiqueta de cada sustancia</a:t>
            </a:r>
            <a:r>
              <a:rPr b="0" i="0" lang="es-ES" sz="1400" u="none" cap="none" strike="noStrike">
                <a:solidFill>
                  <a:schemeClr val="dk1"/>
                </a:solidFill>
                <a:latin typeface="Arial"/>
                <a:ea typeface="Arial"/>
                <a:cs typeface="Arial"/>
                <a:sym typeface="Arial"/>
              </a:rPr>
              <a:t> antes de utilizarla, verificando así si es la realmente deseada. Tener cuidado durante la manipulación de sustancias químicas peligrosas utilizando métodos que reduzcan el riesgo de inhalación, ingestión y el contacto con la piel, los ojos y la ropa.</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14-  MATERIAL DE VIDRIO</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No colocar material de vidrio caliente en superficies frías o mojadas, o vidrio frío en superficies calientes. Ellos se pueden quebrar con la variación brusca de temperatura. A pesar de que el vidrio de Boro-Silicato soporta temperaturas altas, trabajar con cuidado. </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5"/>
          <p:cNvSpPr/>
          <p:nvPr/>
        </p:nvSpPr>
        <p:spPr>
          <a:xfrm>
            <a:off x="576197" y="1217620"/>
            <a:ext cx="8655485" cy="3596369"/>
          </a:xfrm>
          <a:prstGeom prst="rect">
            <a:avLst/>
          </a:prstGeom>
          <a:noFill/>
          <a:ln>
            <a:noFill/>
          </a:ln>
        </p:spPr>
        <p:txBody>
          <a:bodyPr anchorCtr="0" anchor="t" bIns="45700" lIns="91425" spcFirstLastPara="1" rIns="91425" wrap="square" tIns="45700">
            <a:spAutoFit/>
          </a:bodyPr>
          <a:lstStyle/>
          <a:p>
            <a:pPr indent="0" lvl="0" marL="457200" marR="0" rtl="0" algn="just">
              <a:lnSpc>
                <a:spcPct val="115000"/>
              </a:lnSpc>
              <a:spcBef>
                <a:spcPts val="0"/>
              </a:spcBef>
              <a:spcAft>
                <a:spcPts val="0"/>
              </a:spcAft>
              <a:buNone/>
            </a:pPr>
            <a:r>
              <a:rPr b="0" i="0" lang="es-ES" sz="1600" u="none" cap="none" strike="noStrike">
                <a:solidFill>
                  <a:schemeClr val="dk1"/>
                </a:solidFill>
                <a:latin typeface="Aparajita"/>
                <a:ea typeface="Aparajita"/>
                <a:cs typeface="Aparajita"/>
                <a:sym typeface="Aparajita"/>
              </a:rPr>
              <a:t> </a:t>
            </a:r>
            <a:endParaRPr b="0" i="0" sz="1600" u="none" cap="none" strike="noStrike">
              <a:solidFill>
                <a:schemeClr val="dk1"/>
              </a:solidFill>
              <a:latin typeface="Aparajita"/>
              <a:ea typeface="Aparajita"/>
              <a:cs typeface="Aparajita"/>
              <a:sym typeface="Aparajita"/>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15-  CALENTAMIENTO DE TUBOS DE ENSAYO</a:t>
            </a:r>
            <a:endParaRPr b="0" i="0" sz="1400" u="none" cap="none" strike="noStrike">
              <a:solidFill>
                <a:schemeClr val="dk1"/>
              </a:solidFill>
              <a:latin typeface="Arial"/>
              <a:ea typeface="Arial"/>
              <a:cs typeface="Arial"/>
              <a:sym typeface="Arial"/>
            </a:endParaRPr>
          </a:p>
          <a:p>
            <a:pPr indent="17144" lvl="0" marL="44958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No mirar al interior del tubo de ensayo durante su calentamiento, ni  apuntar durante el calentamiento la boca del tubo hacia otro compañero.</a:t>
            </a:r>
            <a:endParaRPr b="0" i="0" sz="1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El tubo de ensayo caliente debe dejarse enfriar en una gradilla. </a:t>
            </a:r>
            <a:endParaRPr b="0" i="0" sz="1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16-  MECHEROS BUNSEN</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Abrir </a:t>
            </a:r>
            <a:r>
              <a:rPr b="0" i="0" lang="es-ES" sz="1400" u="sng" cap="none" strike="noStrike">
                <a:solidFill>
                  <a:schemeClr val="dk1"/>
                </a:solidFill>
                <a:latin typeface="Arial"/>
                <a:ea typeface="Arial"/>
                <a:cs typeface="Arial"/>
                <a:sym typeface="Arial"/>
              </a:rPr>
              <a:t>totalmente</a:t>
            </a:r>
            <a:r>
              <a:rPr b="0" i="0" lang="es-ES" sz="1400" u="none" cap="none" strike="noStrike">
                <a:solidFill>
                  <a:schemeClr val="dk1"/>
                </a:solidFill>
                <a:latin typeface="Arial"/>
                <a:ea typeface="Arial"/>
                <a:cs typeface="Arial"/>
                <a:sym typeface="Arial"/>
              </a:rPr>
              <a:t> la llave de entrada de gas al mechero, y con la virola  regular la entrada de aire hasta obtener una llama  calorífica, que no deje residuos de carbón. El calentamiento uniforme es un factor crítico para algunas reacciones químicas.  Apagar siempre el mechero una vez terminada la práctica. </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228600" lvl="0" marL="457200" marR="0" rtl="0" algn="just">
              <a:lnSpc>
                <a:spcPct val="115000"/>
              </a:lnSpc>
              <a:spcBef>
                <a:spcPts val="0"/>
              </a:spcBef>
              <a:spcAft>
                <a:spcPts val="0"/>
              </a:spcAft>
              <a:buNone/>
            </a:pPr>
            <a:r>
              <a:rPr b="1" i="0" lang="es-ES" sz="1400" u="none" cap="none" strike="noStrike">
                <a:solidFill>
                  <a:schemeClr val="dk1"/>
                </a:solidFill>
                <a:latin typeface="Arial"/>
                <a:ea typeface="Arial"/>
                <a:cs typeface="Arial"/>
                <a:sym typeface="Arial"/>
              </a:rPr>
              <a:t>17-  LIMPIEZA DEL MATERIAL</a:t>
            </a:r>
            <a:endParaRPr b="0" i="0" sz="1400" u="none" cap="none" strike="noStrike">
              <a:solidFill>
                <a:schemeClr val="dk1"/>
              </a:solidFill>
              <a:latin typeface="Arial"/>
              <a:ea typeface="Arial"/>
              <a:cs typeface="Arial"/>
              <a:sym typeface="Arial"/>
            </a:endParaRPr>
          </a:p>
          <a:p>
            <a:pPr indent="0" lvl="0" marL="457200" marR="0" rtl="0" algn="just">
              <a:lnSpc>
                <a:spcPct val="115000"/>
              </a:lnSpc>
              <a:spcBef>
                <a:spcPts val="0"/>
              </a:spcBef>
              <a:spcAft>
                <a:spcPts val="0"/>
              </a:spcAft>
              <a:buNone/>
            </a:pPr>
            <a:r>
              <a:rPr b="0" i="0" lang="es-ES" sz="1400" u="none" cap="none" strike="noStrike">
                <a:solidFill>
                  <a:schemeClr val="dk1"/>
                </a:solidFill>
                <a:latin typeface="Arial"/>
                <a:ea typeface="Arial"/>
                <a:cs typeface="Arial"/>
                <a:sym typeface="Arial"/>
              </a:rPr>
              <a:t>Todo el material que se utiliza debe ser limpiado al finalizar la práctica, a fin de evitar contaminaciones  y/o reacciones no deseadas en posteriores experimentos.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p:nvPr/>
        </p:nvSpPr>
        <p:spPr>
          <a:xfrm>
            <a:off x="2730673" y="2029216"/>
            <a:ext cx="19239979" cy="118156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descr="http://sistemaglobalmentearmonizado.com/images/210X158/que-es-el-ghs.jpg" id="170" name="Google Shape;170;p6"/>
          <p:cNvPicPr preferRelativeResize="0"/>
          <p:nvPr/>
        </p:nvPicPr>
        <p:blipFill rotWithShape="1">
          <a:blip r:embed="rId3">
            <a:alphaModFix/>
          </a:blip>
          <a:srcRect b="0" l="0" r="0" t="0"/>
          <a:stretch/>
        </p:blipFill>
        <p:spPr>
          <a:xfrm>
            <a:off x="2016689" y="2323579"/>
            <a:ext cx="5169365" cy="3889332"/>
          </a:xfrm>
          <a:prstGeom prst="rect">
            <a:avLst/>
          </a:prstGeom>
          <a:noFill/>
          <a:ln cap="flat" cmpd="sng" w="57150">
            <a:solidFill>
              <a:srgbClr val="823B0B"/>
            </a:solidFill>
            <a:prstDash val="solid"/>
            <a:miter lim="800000"/>
            <a:headEnd len="sm" w="sm" type="none"/>
            <a:tailEnd len="sm" w="sm" type="none"/>
          </a:ln>
        </p:spPr>
      </p:pic>
      <p:sp>
        <p:nvSpPr>
          <p:cNvPr id="171" name="Google Shape;171;p6"/>
          <p:cNvSpPr/>
          <p:nvPr/>
        </p:nvSpPr>
        <p:spPr>
          <a:xfrm>
            <a:off x="350729" y="800169"/>
            <a:ext cx="21331824" cy="98488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s-ES" sz="2000" u="sng" cap="none" strike="noStrike">
                <a:solidFill>
                  <a:schemeClr val="dk1"/>
                </a:solidFill>
                <a:latin typeface="Arial"/>
                <a:ea typeface="Arial"/>
                <a:cs typeface="Arial"/>
                <a:sym typeface="Arial"/>
              </a:rPr>
              <a:t>Sistema Globalmente Armonizado de Comunicación y Etiquetado de Químicos</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2000"/>
              <a:buFont typeface="Arial"/>
              <a:buNone/>
            </a:pPr>
            <a:r>
              <a:rPr b="1" i="0" lang="es-ES" sz="2000" u="sng" cap="none" strike="noStrike">
                <a:solidFill>
                  <a:schemeClr val="dk1"/>
                </a:solidFill>
                <a:latin typeface="Arial"/>
                <a:ea typeface="Arial"/>
                <a:cs typeface="Arial"/>
                <a:sym typeface="Arial"/>
              </a:rPr>
              <a:t>(GHS por sus siglas en Ingles o SGA por sus siglas en Español)</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p:nvPr/>
        </p:nvSpPr>
        <p:spPr>
          <a:xfrm>
            <a:off x="613774" y="737270"/>
            <a:ext cx="9532307" cy="548509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s-ES" sz="1400">
                <a:solidFill>
                  <a:schemeClr val="dk1"/>
                </a:solidFill>
                <a:latin typeface="Arial"/>
                <a:ea typeface="Arial"/>
                <a:cs typeface="Arial"/>
                <a:sym typeface="Arial"/>
              </a:rPr>
              <a:t>Los productos químicos comunes como adhesivos, detergentes, solventes, pesticidas y pinturas han hecho que nuestra vida sea mejor y más fácil nuestro trabajo. Sin embargo las sustancias químicas pueden ser peligrosas. </a:t>
            </a:r>
            <a:endParaRPr sz="1400">
              <a:solidFill>
                <a:schemeClr val="dk1"/>
              </a:solidFill>
              <a:latin typeface="Arial"/>
              <a:ea typeface="Arial"/>
              <a:cs typeface="Arial"/>
              <a:sym typeface="Arial"/>
            </a:endParaRPr>
          </a:p>
          <a:p>
            <a:pPr indent="0" lvl="0" marL="0" marR="0" rtl="0" algn="l">
              <a:lnSpc>
                <a:spcPct val="115000"/>
              </a:lnSpc>
              <a:spcBef>
                <a:spcPts val="1000"/>
              </a:spcBef>
              <a:spcAft>
                <a:spcPts val="0"/>
              </a:spcAft>
              <a:buNone/>
            </a:pPr>
            <a:r>
              <a:rPr lang="es-ES" sz="1400">
                <a:solidFill>
                  <a:schemeClr val="dk1"/>
                </a:solidFill>
                <a:latin typeface="Arial"/>
                <a:ea typeface="Arial"/>
                <a:cs typeface="Arial"/>
                <a:sym typeface="Arial"/>
              </a:rPr>
              <a:t>Se cree que uno de cada cuatro obreros entra en contacto con productos químicos en sus lugares de trabajo.</a:t>
            </a:r>
            <a:endParaRPr sz="1400">
              <a:solidFill>
                <a:schemeClr val="dk1"/>
              </a:solidFill>
              <a:latin typeface="Arial"/>
              <a:ea typeface="Arial"/>
              <a:cs typeface="Arial"/>
              <a:sym typeface="Arial"/>
            </a:endParaRPr>
          </a:p>
          <a:p>
            <a:pPr indent="0" lvl="0" marL="0" marR="0" rtl="0" algn="l">
              <a:lnSpc>
                <a:spcPct val="115000"/>
              </a:lnSpc>
              <a:spcBef>
                <a:spcPts val="1000"/>
              </a:spcBef>
              <a:spcAft>
                <a:spcPts val="0"/>
              </a:spcAft>
              <a:buNone/>
            </a:pPr>
            <a:r>
              <a:rPr lang="es-ES"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s-ES" sz="1400">
                <a:solidFill>
                  <a:schemeClr val="dk1"/>
                </a:solidFill>
                <a:latin typeface="Arial"/>
                <a:ea typeface="Arial"/>
                <a:cs typeface="Arial"/>
                <a:sym typeface="Arial"/>
              </a:rPr>
              <a:t>Estos químicos usados en el trabajo presentan una amplia gama de peligros contra la salud, como irritación, sensibilización, carcinogenicidad o peligros físicos tales como inflamabilidad y corrosión.</a:t>
            </a:r>
            <a:endParaRPr sz="1400">
              <a:solidFill>
                <a:schemeClr val="dk1"/>
              </a:solidFill>
              <a:latin typeface="Arial"/>
              <a:ea typeface="Arial"/>
              <a:cs typeface="Arial"/>
              <a:sym typeface="Arial"/>
            </a:endParaRPr>
          </a:p>
          <a:p>
            <a:pPr indent="0" lvl="0" marL="0" marR="0" rtl="0" algn="l">
              <a:lnSpc>
                <a:spcPct val="115000"/>
              </a:lnSpc>
              <a:spcBef>
                <a:spcPts val="1000"/>
              </a:spcBef>
              <a:spcAft>
                <a:spcPts val="0"/>
              </a:spcAft>
              <a:buNone/>
            </a:pPr>
            <a:r>
              <a:rPr lang="es-ES" sz="1400">
                <a:solidFill>
                  <a:schemeClr val="dk1"/>
                </a:solidFill>
                <a:latin typeface="Arial"/>
                <a:ea typeface="Arial"/>
                <a:cs typeface="Arial"/>
                <a:sym typeface="Arial"/>
              </a:rPr>
              <a:t>La exposición a químicos peligrosos es una de las amenazas más serias que enfrentan los trabajadores en la actualidad. Constantemente se producen cientos de químicos y se transportan por nuestras calles autopistas y ferrocarriles.</a:t>
            </a:r>
            <a:endParaRPr sz="1400">
              <a:solidFill>
                <a:schemeClr val="dk1"/>
              </a:solidFill>
              <a:latin typeface="Arial"/>
              <a:ea typeface="Arial"/>
              <a:cs typeface="Arial"/>
              <a:sym typeface="Arial"/>
            </a:endParaRPr>
          </a:p>
          <a:p>
            <a:pPr indent="0" lvl="0" marL="0" marR="0" rtl="0" algn="l">
              <a:lnSpc>
                <a:spcPct val="115000"/>
              </a:lnSpc>
              <a:spcBef>
                <a:spcPts val="1000"/>
              </a:spcBef>
              <a:spcAft>
                <a:spcPts val="0"/>
              </a:spcAft>
              <a:buNone/>
            </a:pPr>
            <a:r>
              <a:rPr lang="es-ES" sz="1400">
                <a:solidFill>
                  <a:schemeClr val="dk1"/>
                </a:solidFill>
                <a:latin typeface="Arial"/>
                <a:ea typeface="Arial"/>
                <a:cs typeface="Arial"/>
                <a:sym typeface="Arial"/>
              </a:rPr>
              <a:t>Es por esto que muchos países han desarrollado programas y metodologías para poder comunicar estos peligros de una manera adecuada por medio de Hojas de Datos de Seguridad (HDS) ó Fichas de Datos de Seguridad (FDS), y/o dibujos o pictogramas. Esto para la correcta interpretación y para adoptar las correctas medidas de seguridad durante el manejo y transporte de estas mercancías peligrosas.</a:t>
            </a:r>
            <a:endParaRPr sz="1400">
              <a:solidFill>
                <a:schemeClr val="dk1"/>
              </a:solidFill>
              <a:latin typeface="Arial"/>
              <a:ea typeface="Arial"/>
              <a:cs typeface="Arial"/>
              <a:sym typeface="Arial"/>
            </a:endParaRPr>
          </a:p>
          <a:p>
            <a:pPr indent="0" lvl="0" marL="0" marR="0" rtl="0" algn="l">
              <a:lnSpc>
                <a:spcPct val="115000"/>
              </a:lnSpc>
              <a:spcBef>
                <a:spcPts val="1000"/>
              </a:spcBef>
              <a:spcAft>
                <a:spcPts val="0"/>
              </a:spcAft>
              <a:buNone/>
            </a:pPr>
            <a:r>
              <a:rPr lang="es-ES" sz="1400">
                <a:solidFill>
                  <a:schemeClr val="dk1"/>
                </a:solidFill>
                <a:latin typeface="Arial"/>
                <a:ea typeface="Arial"/>
                <a:cs typeface="Arial"/>
                <a:sym typeface="Arial"/>
              </a:rPr>
              <a:t>Ya que los países son autónomos cada uno de ellos creaba su propio estándar el cual tal vez era diferente a otros países complicando el manejo, identificación, transporte y comercialización de este producto químico.</a:t>
            </a:r>
            <a:endParaRPr sz="1400">
              <a:solidFill>
                <a:schemeClr val="dk1"/>
              </a:solidFill>
              <a:latin typeface="Arial"/>
              <a:ea typeface="Arial"/>
              <a:cs typeface="Arial"/>
              <a:sym typeface="Arial"/>
            </a:endParaRPr>
          </a:p>
          <a:p>
            <a:pPr indent="0" lvl="0" marL="0" marR="0" rtl="0" algn="l">
              <a:lnSpc>
                <a:spcPct val="115000"/>
              </a:lnSpc>
              <a:spcBef>
                <a:spcPts val="1000"/>
              </a:spcBef>
              <a:spcAft>
                <a:spcPts val="0"/>
              </a:spcAft>
              <a:buNone/>
            </a:pPr>
            <a:r>
              <a:rPr lang="es-ES" sz="1400">
                <a:solidFill>
                  <a:schemeClr val="dk1"/>
                </a:solidFill>
                <a:latin typeface="Arial"/>
                <a:ea typeface="Arial"/>
                <a:cs typeface="Arial"/>
                <a:sym typeface="Arial"/>
              </a:rPr>
              <a:t> Para solucionar estos problemas se creó el:</a:t>
            </a:r>
            <a:endParaRPr/>
          </a:p>
          <a:p>
            <a:pPr indent="0" lvl="0" marL="0" marR="0" rtl="0" algn="l">
              <a:lnSpc>
                <a:spcPct val="115000"/>
              </a:lnSpc>
              <a:spcBef>
                <a:spcPts val="1000"/>
              </a:spcBef>
              <a:spcAft>
                <a:spcPts val="0"/>
              </a:spcAft>
              <a:buNone/>
            </a:pPr>
            <a:r>
              <a:rPr lang="es-ES" sz="1400">
                <a:solidFill>
                  <a:schemeClr val="dk1"/>
                </a:solidFill>
                <a:latin typeface="Arial"/>
                <a:ea typeface="Arial"/>
                <a:cs typeface="Arial"/>
                <a:sym typeface="Arial"/>
              </a:rPr>
              <a:t> </a:t>
            </a:r>
            <a:r>
              <a:rPr b="1" lang="es-ES" sz="1600">
                <a:solidFill>
                  <a:schemeClr val="dk1"/>
                </a:solidFill>
                <a:latin typeface="Arial"/>
                <a:ea typeface="Arial"/>
                <a:cs typeface="Arial"/>
                <a:sym typeface="Arial"/>
              </a:rPr>
              <a:t>SISTEMA GLOBALMENTE ARMONIZADO DE COMUNICACIÓN Y ETIQUETADO DE QUÍMICOS</a:t>
            </a:r>
            <a:r>
              <a:rPr b="1" lang="es-ES" sz="1400">
                <a:solidFill>
                  <a:schemeClr val="dk1"/>
                </a:solidFill>
                <a:latin typeface="Arial"/>
                <a:ea typeface="Arial"/>
                <a:cs typeface="Arial"/>
                <a:sym typeface="Arial"/>
              </a:rPr>
              <a:t> (GHS por sus siglas en Inglés o SGA por sus siglas en Español)</a:t>
            </a:r>
            <a:r>
              <a:rPr lang="es-ES"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p:nvPr/>
        </p:nvSpPr>
        <p:spPr>
          <a:xfrm>
            <a:off x="292275" y="713983"/>
            <a:ext cx="9177402" cy="551176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s-ES" sz="1800" u="sng">
                <a:solidFill>
                  <a:schemeClr val="dk1"/>
                </a:solidFill>
                <a:latin typeface="Arial"/>
                <a:ea typeface="Arial"/>
                <a:cs typeface="Arial"/>
                <a:sym typeface="Arial"/>
              </a:rPr>
              <a:t>Propósitos y objetivos del GHS</a:t>
            </a:r>
            <a:endParaRPr sz="24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s-ES" sz="1800">
                <a:solidFill>
                  <a:schemeClr val="dk1"/>
                </a:solidFill>
                <a:latin typeface="Arial"/>
                <a:ea typeface="Arial"/>
                <a:cs typeface="Arial"/>
                <a:sym typeface="Arial"/>
              </a:rPr>
              <a:t>El fenómeno del mercado globalizado ha permitido establecer reglas que tratarán de evitar barreras técnicas al comercio. El Sistema Globalmente Armonizado de clasificación y etiquetado de productos químicos (GHS – Globally Harmonized System of classification and labelling of chemicals -) es un sistema de comunicación de riesgos realizado para generar la armonización internacional de los productos químicos.</a:t>
            </a:r>
            <a:endParaRPr sz="24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s-ES" sz="1800">
                <a:solidFill>
                  <a:schemeClr val="dk1"/>
                </a:solidFill>
                <a:latin typeface="Arial"/>
                <a:ea typeface="Arial"/>
                <a:cs typeface="Arial"/>
                <a:sym typeface="Arial"/>
              </a:rPr>
              <a:t>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s-ES" sz="1800">
                <a:solidFill>
                  <a:schemeClr val="dk1"/>
                </a:solidFill>
                <a:latin typeface="Arial"/>
                <a:ea typeface="Arial"/>
                <a:cs typeface="Arial"/>
                <a:sym typeface="Arial"/>
              </a:rPr>
              <a:t> </a:t>
            </a:r>
            <a:endParaRPr sz="24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b="1" lang="es-ES" sz="1800">
                <a:solidFill>
                  <a:schemeClr val="dk1"/>
                </a:solidFill>
                <a:latin typeface="Arial"/>
                <a:ea typeface="Arial"/>
                <a:cs typeface="Arial"/>
                <a:sym typeface="Arial"/>
              </a:rPr>
              <a:t>El GHS tiene dos propósitos principales:</a:t>
            </a:r>
            <a:endParaRPr sz="2400">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chemeClr val="dk1"/>
              </a:buClr>
              <a:buSzPts val="1000"/>
              <a:buFont typeface="Noto Sans Symbols"/>
              <a:buChar char="∙"/>
            </a:pPr>
            <a:r>
              <a:rPr lang="es-ES" sz="1800">
                <a:solidFill>
                  <a:schemeClr val="dk1"/>
                </a:solidFill>
                <a:latin typeface="Arial"/>
                <a:ea typeface="Arial"/>
                <a:cs typeface="Arial"/>
                <a:sym typeface="Arial"/>
              </a:rPr>
              <a:t>La continuidad en el uso de productos para todas las sustancias químicas a lo largo del ciclo de vida por medio de un sistema internacional comprensible para todos los países, reduciendo la necesidad de análisis y evaluaciones de las sustancias químicas.</a:t>
            </a:r>
            <a:endParaRPr sz="2400">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chemeClr val="dk1"/>
              </a:buClr>
              <a:buSzPts val="1000"/>
              <a:buFont typeface="Noto Sans Symbols"/>
              <a:buChar char="∙"/>
            </a:pPr>
            <a:r>
              <a:rPr lang="es-ES" sz="1800">
                <a:solidFill>
                  <a:schemeClr val="dk1"/>
                </a:solidFill>
                <a:latin typeface="Arial"/>
                <a:ea typeface="Arial"/>
                <a:cs typeface="Arial"/>
                <a:sym typeface="Arial"/>
              </a:rPr>
              <a:t>Facilitar el comercio mundial cuyas propiedades de peligrosidad son evaluadas e identificadas apropiadamente sobre una misma base a nivel mundial.</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p:nvPr/>
        </p:nvSpPr>
        <p:spPr>
          <a:xfrm>
            <a:off x="776613" y="1442603"/>
            <a:ext cx="8880953" cy="38836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s-ES" sz="2000">
                <a:solidFill>
                  <a:schemeClr val="dk1"/>
                </a:solidFill>
                <a:latin typeface="Arial"/>
                <a:ea typeface="Arial"/>
                <a:cs typeface="Arial"/>
                <a:sym typeface="Arial"/>
              </a:rPr>
              <a:t>Así los objetivos son:</a:t>
            </a:r>
            <a:endParaRPr sz="2000">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chemeClr val="dk1"/>
              </a:buClr>
              <a:buSzPts val="1000"/>
              <a:buFont typeface="Noto Sans Symbols"/>
              <a:buChar char="∙"/>
            </a:pPr>
            <a:r>
              <a:rPr lang="es-ES" sz="2000">
                <a:solidFill>
                  <a:schemeClr val="dk1"/>
                </a:solidFill>
                <a:latin typeface="Arial"/>
                <a:ea typeface="Arial"/>
                <a:cs typeface="Arial"/>
                <a:sym typeface="Arial"/>
              </a:rPr>
              <a:t>Establecer un sistema comprensible de comunicación de riesgos, asegurando la protección de los trabajadores y del medio ambiente.</a:t>
            </a:r>
            <a:endParaRPr sz="2000">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chemeClr val="dk1"/>
              </a:buClr>
              <a:buSzPts val="1000"/>
              <a:buFont typeface="Noto Sans Symbols"/>
              <a:buChar char="∙"/>
            </a:pPr>
            <a:r>
              <a:rPr lang="es-ES" sz="2000">
                <a:solidFill>
                  <a:schemeClr val="dk1"/>
                </a:solidFill>
                <a:latin typeface="Arial"/>
                <a:ea typeface="Arial"/>
                <a:cs typeface="Arial"/>
                <a:sym typeface="Arial"/>
              </a:rPr>
              <a:t>Establecimiento de un marco jurídico para todos los países, asegurando el manejo seguro de los productos químicos.</a:t>
            </a:r>
            <a:endParaRPr sz="2000">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chemeClr val="dk1"/>
              </a:buClr>
              <a:buSzPts val="1000"/>
              <a:buFont typeface="Noto Sans Symbols"/>
              <a:buChar char="∙"/>
            </a:pPr>
            <a:r>
              <a:rPr lang="es-ES" sz="2000">
                <a:solidFill>
                  <a:schemeClr val="dk1"/>
                </a:solidFill>
                <a:latin typeface="Arial"/>
                <a:ea typeface="Arial"/>
                <a:cs typeface="Arial"/>
                <a:sym typeface="Arial"/>
              </a:rPr>
              <a:t>Reducir la necesidad de análisis y evaluación de los productos químicos.</a:t>
            </a:r>
            <a:endParaRPr sz="2000">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chemeClr val="dk1"/>
              </a:buClr>
              <a:buSzPts val="1000"/>
              <a:buFont typeface="Noto Sans Symbols"/>
              <a:buChar char="∙"/>
            </a:pPr>
            <a:r>
              <a:rPr lang="es-ES" sz="2000">
                <a:solidFill>
                  <a:schemeClr val="dk1"/>
                </a:solidFill>
                <a:latin typeface="Arial"/>
                <a:ea typeface="Arial"/>
                <a:cs typeface="Arial"/>
                <a:sym typeface="Arial"/>
              </a:rPr>
              <a:t>Facilitar el comercio internacional de los productos químicos de quienes sus riesgos han sido internacionalmente probados.</a:t>
            </a:r>
            <a:endParaRPr sz="20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None/>
            </a:pPr>
            <a:r>
              <a:rPr b="1" lang="es-ES" sz="1800" cap="none">
                <a:solidFill>
                  <a:schemeClr val="dk1"/>
                </a:solidFill>
                <a:latin typeface="Arial"/>
                <a:ea typeface="Arial"/>
                <a:cs typeface="Arial"/>
                <a:sym typeface="Arial"/>
              </a:rPr>
              <a:t> </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Facet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2021-03-11T12:33:18Z</dcterms:created>
  <dc:creator>Usuario1</dc:creator>
</cp:coreProperties>
</file>