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3" r:id="rId4"/>
    <p:sldId id="296" r:id="rId5"/>
    <p:sldId id="264" r:id="rId6"/>
    <p:sldId id="288" r:id="rId7"/>
    <p:sldId id="306" r:id="rId8"/>
    <p:sldId id="298" r:id="rId9"/>
    <p:sldId id="289" r:id="rId10"/>
    <p:sldId id="266" r:id="rId11"/>
    <p:sldId id="300" r:id="rId12"/>
    <p:sldId id="291" r:id="rId13"/>
    <p:sldId id="301" r:id="rId14"/>
    <p:sldId id="303" r:id="rId15"/>
    <p:sldId id="290" r:id="rId16"/>
    <p:sldId id="305" r:id="rId17"/>
    <p:sldId id="268" r:id="rId18"/>
    <p:sldId id="309" r:id="rId19"/>
    <p:sldId id="292" r:id="rId20"/>
    <p:sldId id="308" r:id="rId21"/>
    <p:sldId id="269" r:id="rId22"/>
    <p:sldId id="270" r:id="rId23"/>
    <p:sldId id="293" r:id="rId24"/>
    <p:sldId id="265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4A2B-8832-4516-B26A-D1B631A9391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2D37-D90A-4E93-B885-F8CB077117D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22</a:t>
            </a:fld>
            <a:endParaRPr lang="es-MX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23</a:t>
            </a:fld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24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A69A-93D8-4631-8398-193249DA3D38}" type="datetimeFigureOut">
              <a:rPr lang="es-MX" smtClean="0"/>
              <a:pPr/>
              <a:t>23/08/2015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&#233;ctor\Documents\ARCHIVOS%20ORDENADOS\Proyectos%20movie%20maker\Saturno%20magn&#237;fico.wm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SS732X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5072074"/>
            <a:ext cx="7772400" cy="1470025"/>
          </a:xfrm>
        </p:spPr>
        <p:txBody>
          <a:bodyPr/>
          <a:lstStyle/>
          <a:p>
            <a:r>
              <a:rPr lang="es-MX" dirty="0" smtClean="0">
                <a:solidFill>
                  <a:srgbClr val="FFC000"/>
                </a:solidFill>
                <a:latin typeface="Victorian LET" pitchFamily="2" charset="0"/>
              </a:rPr>
              <a:t>LOS PLANETAS</a:t>
            </a:r>
            <a:endParaRPr lang="es-MX" dirty="0">
              <a:solidFill>
                <a:srgbClr val="FFC000"/>
              </a:solidFill>
              <a:latin typeface="Victorian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ull_Mars732X5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715536" cy="6901747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MARTE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ista desde pathfin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27684"/>
            <a:ext cx="9144000" cy="3930316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292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superficie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Marte se encuentra cubierta de polvo y rocas. A un kilómetro se aprecian dos colinas “Twin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Peaks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(picos gemelos) de casi 40 metros de altura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Imagen: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misión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Pathfinder (EEUU – 1976)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722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Las rocas y partículas de polvo del suelo de Marte contienen algo de  hierro, el cual se oxida y le da ese característico color rojizo al planeta.</a:t>
            </a:r>
          </a:p>
          <a:p>
            <a:pPr>
              <a:buNone/>
            </a:pPr>
            <a:endParaRPr lang="es-MX" sz="1400" dirty="0" smtClean="0"/>
          </a:p>
          <a:p>
            <a:r>
              <a:rPr lang="es-MX" dirty="0" smtClean="0"/>
              <a:t>No existe agua líquida en la superficie de Marte ya que su atmósfera compuesta de dióxido de carbono es muy poco densa.</a:t>
            </a:r>
          </a:p>
          <a:p>
            <a:pPr>
              <a:buNone/>
            </a:pPr>
            <a:r>
              <a:rPr lang="es-MX" sz="1400" dirty="0" smtClean="0"/>
              <a:t> </a:t>
            </a:r>
          </a:p>
          <a:p>
            <a:r>
              <a:rPr lang="es-MX" dirty="0" smtClean="0"/>
              <a:t>Existe </a:t>
            </a:r>
            <a:r>
              <a:rPr lang="es-MX" dirty="0" smtClean="0"/>
              <a:t>agua </a:t>
            </a:r>
            <a:r>
              <a:rPr lang="es-MX" dirty="0" smtClean="0"/>
              <a:t>en estado sólido </a:t>
            </a:r>
            <a:r>
              <a:rPr lang="es-MX" dirty="0" smtClean="0"/>
              <a:t>en </a:t>
            </a:r>
            <a:r>
              <a:rPr lang="es-MX" dirty="0" smtClean="0"/>
              <a:t>los</a:t>
            </a:r>
            <a:r>
              <a:rPr lang="es-MX" dirty="0" smtClean="0"/>
              <a:t> casquetes </a:t>
            </a:r>
            <a:r>
              <a:rPr lang="es-MX" dirty="0" smtClean="0"/>
              <a:t>polares. </a:t>
            </a:r>
            <a:r>
              <a:rPr lang="es-MX" dirty="0" smtClean="0"/>
              <a:t>Hielo </a:t>
            </a:r>
            <a:r>
              <a:rPr lang="es-MX" dirty="0" smtClean="0"/>
              <a:t>de dióxido de carbono </a:t>
            </a:r>
            <a:r>
              <a:rPr lang="es-MX" dirty="0" smtClean="0"/>
              <a:t>(hielo seco) y agua congelada, componen los polos de Marte con </a:t>
            </a:r>
            <a:r>
              <a:rPr lang="es-MX" dirty="0" smtClean="0"/>
              <a:t>temperaturas </a:t>
            </a:r>
            <a:r>
              <a:rPr lang="es-MX" dirty="0" smtClean="0"/>
              <a:t>de hasta </a:t>
            </a:r>
            <a:r>
              <a:rPr lang="es-MX" dirty="0" smtClean="0"/>
              <a:t>- 130 ºC.</a:t>
            </a:r>
          </a:p>
          <a:p>
            <a:pPr>
              <a:buNone/>
            </a:pPr>
            <a:r>
              <a:rPr lang="es-MX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Paisaje de Marte con escarcha que  cubre </a:t>
            </a:r>
            <a:r>
              <a:rPr lang="es-MX" sz="3200" dirty="0" smtClean="0"/>
              <a:t>el </a:t>
            </a:r>
            <a:r>
              <a:rPr lang="es-MX" sz="3200" dirty="0" smtClean="0"/>
              <a:t>suelo.</a:t>
            </a:r>
            <a:br>
              <a:rPr lang="es-MX" sz="3200" dirty="0" smtClean="0"/>
            </a:br>
            <a:r>
              <a:rPr lang="es-MX" sz="3200" dirty="0" smtClean="0"/>
              <a:t>Se compone de dióxido de carbono congelado.</a:t>
            </a:r>
            <a:br>
              <a:rPr lang="es-MX" sz="3200" dirty="0" smtClean="0"/>
            </a:br>
            <a:r>
              <a:rPr lang="es-MX" sz="3200" dirty="0" smtClean="0"/>
              <a:t>Imagen de la Sonda </a:t>
            </a:r>
            <a:r>
              <a:rPr lang="es-MX" sz="3200" dirty="0" err="1" smtClean="0"/>
              <a:t>Viking</a:t>
            </a:r>
            <a:r>
              <a:rPr lang="es-MX" sz="3200" dirty="0" smtClean="0"/>
              <a:t> 2 (EEUU – 1976</a:t>
            </a:r>
            <a:r>
              <a:rPr lang="es-MX" sz="3200" dirty="0" smtClean="0"/>
              <a:t>)</a:t>
            </a:r>
            <a:endParaRPr lang="es-MX" sz="3200" dirty="0"/>
          </a:p>
        </p:txBody>
      </p:sp>
      <p:pic>
        <p:nvPicPr>
          <p:cNvPr id="6" name="5 Marcador de contenido" descr="Viking2frostenhan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785926"/>
            <a:ext cx="763822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Full_Disk_Jupiter1_b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9151174" cy="6500834"/>
          </a:xfrm>
        </p:spPr>
      </p:pic>
      <p:sp>
        <p:nvSpPr>
          <p:cNvPr id="6" name="5 CuadroTexto"/>
          <p:cNvSpPr txBox="1"/>
          <p:nvPr/>
        </p:nvSpPr>
        <p:spPr>
          <a:xfrm>
            <a:off x="500034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JÚPITER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Júpiter es el mayor planeta del Sistema Solar con un diámetro 11 veces mayor que el de la Tierra, alcanza los 143.000 kilómetros.</a:t>
            </a:r>
          </a:p>
          <a:p>
            <a:r>
              <a:rPr lang="es-MX" dirty="0" smtClean="0"/>
              <a:t>Está formado principalmente por hidrógeno y helio. Su superficie gaseosa presenta nubes en forma de bandas paralelas al ecuador. En ella se destaca la gran mancha roja, una enorme tormenta con vientos de hasta 400 km/h.</a:t>
            </a:r>
          </a:p>
          <a:p>
            <a:r>
              <a:rPr lang="es-MX" dirty="0" smtClean="0"/>
              <a:t>En su interior el hidrógeno se hace cada vez más denso y adquiere las propiedades físicas de un líquido. Y en el centro del planeta se halla un núcleo sólido rocoso y metálico.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Júpiter es el planeta con más satélites</a:t>
            </a:r>
            <a:endParaRPr lang="es-MX" dirty="0"/>
          </a:p>
        </p:txBody>
      </p:sp>
      <p:pic>
        <p:nvPicPr>
          <p:cNvPr id="4" name="3 Marcador de contenido" descr="spaceimages_2061_2090933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785794"/>
            <a:ext cx="4038600" cy="4038600"/>
          </a:xfrm>
        </p:spPr>
      </p:pic>
      <p:pic>
        <p:nvPicPr>
          <p:cNvPr id="6" name="5 Marcador de contenido" descr="Europ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7752" y="785794"/>
            <a:ext cx="4038600" cy="4038600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4857760"/>
            <a:ext cx="4572000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el cuerpo volcánico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más activo del Sistema 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 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erupciones 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expulsan dióxido de azufre.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0" y="4857760"/>
            <a:ext cx="4357718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i="1" dirty="0" smtClean="0">
                <a:latin typeface="+mj-lt"/>
                <a:ea typeface="+mj-ea"/>
                <a:cs typeface="+mj-cs"/>
              </a:rPr>
              <a:t>Europa</a:t>
            </a:r>
            <a:r>
              <a:rPr lang="es-MX" sz="3200" dirty="0" smtClean="0">
                <a:latin typeface="+mj-lt"/>
                <a:ea typeface="+mj-ea"/>
                <a:cs typeface="+mj-cs"/>
              </a:rPr>
              <a:t> posee más agua que la Tierra. </a:t>
            </a:r>
            <a:r>
              <a:rPr lang="es-MX" sz="3200" dirty="0" smtClean="0">
                <a:latin typeface="+mj-lt"/>
                <a:ea typeface="+mj-ea"/>
                <a:cs typeface="+mj-cs"/>
              </a:rPr>
              <a:t>Está cubierto por un </a:t>
            </a:r>
            <a:r>
              <a:rPr lang="es-MX" sz="3200" dirty="0" smtClean="0">
                <a:latin typeface="+mj-lt"/>
                <a:ea typeface="+mj-ea"/>
                <a:cs typeface="+mj-cs"/>
              </a:rPr>
              <a:t>océano de 100 </a:t>
            </a:r>
            <a:r>
              <a:rPr lang="es-MX" sz="3200" dirty="0" smtClean="0">
                <a:latin typeface="+mj-lt"/>
                <a:ea typeface="+mj-ea"/>
                <a:cs typeface="+mj-cs"/>
              </a:rPr>
              <a:t>km de espesor. Los 10 km superficiales forman una costra congelada.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aturn_(planet)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1142971" y="-857250"/>
            <a:ext cx="6858000" cy="8572501"/>
          </a:xfrm>
        </p:spPr>
      </p:pic>
      <p:sp>
        <p:nvSpPr>
          <p:cNvPr id="6" name="5 CuadroTexto"/>
          <p:cNvSpPr txBox="1"/>
          <p:nvPr/>
        </p:nvSpPr>
        <p:spPr>
          <a:xfrm>
            <a:off x="642910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SATURNO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7572396" cy="128586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Saturno: sus anillos y sus satélites. </a:t>
            </a:r>
            <a:br>
              <a:rPr lang="es-MX" sz="3600" dirty="0" smtClean="0"/>
            </a:br>
            <a:r>
              <a:rPr lang="es-MX" sz="3600" dirty="0" smtClean="0"/>
              <a:t>Sonda </a:t>
            </a:r>
            <a:r>
              <a:rPr lang="es-MX" sz="3600" dirty="0" smtClean="0"/>
              <a:t>espacial </a:t>
            </a:r>
            <a:r>
              <a:rPr lang="es-MX" sz="3600" dirty="0" err="1" smtClean="0"/>
              <a:t>Cassini</a:t>
            </a:r>
            <a:r>
              <a:rPr lang="es-MX" sz="3600" dirty="0" smtClean="0"/>
              <a:t> </a:t>
            </a:r>
            <a:r>
              <a:rPr lang="es-MX" sz="3600" dirty="0" smtClean="0"/>
              <a:t>(EEUU – 2010)</a:t>
            </a:r>
            <a:endParaRPr lang="es-MX" sz="3600" dirty="0"/>
          </a:p>
        </p:txBody>
      </p:sp>
      <p:pic>
        <p:nvPicPr>
          <p:cNvPr id="6" name="Saturno magnífi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357298"/>
            <a:ext cx="6851680" cy="513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Saturno es el planeta que se destaca por sus magníficos anillos, los cuales pueden verse a través de un telescopio. Están formados por pequeños fragmentos de hielo y polvo.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Su densidad es menor que la del agua, siendo por lo tanto el planeta menos denso de todos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Se </a:t>
            </a:r>
            <a:r>
              <a:rPr lang="es-MX" dirty="0" smtClean="0">
                <a:solidFill>
                  <a:schemeClr val="bg1"/>
                </a:solidFill>
              </a:rPr>
              <a:t>distingue además por su rápida velocidad de rotación. En tan solo 10 horas y media realiza un giro completo en torno a su eje. Por eso presenta un notorio achatamiento polar.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Realiza una traslación completa alrededor del Sol en casi 30 años terrestres.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Los 8 planetas del Sistema Solar son: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	Mercurio      Venus       Tierra      Marte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	Júpiter      Saturno       Urano      Neptuno</a:t>
            </a:r>
          </a:p>
        </p:txBody>
      </p:sp>
      <p:pic>
        <p:nvPicPr>
          <p:cNvPr id="4" name="3 Imagen" descr="Venus_Clouds_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857364"/>
            <a:ext cx="1214446" cy="862721"/>
          </a:xfrm>
          <a:prstGeom prst="rect">
            <a:avLst/>
          </a:prstGeom>
        </p:spPr>
      </p:pic>
      <p:pic>
        <p:nvPicPr>
          <p:cNvPr id="6" name="5 Imagen" descr="Mercury_732x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857364"/>
            <a:ext cx="1206753" cy="857256"/>
          </a:xfrm>
          <a:prstGeom prst="rect">
            <a:avLst/>
          </a:prstGeom>
        </p:spPr>
      </p:pic>
      <p:pic>
        <p:nvPicPr>
          <p:cNvPr id="7" name="6 Imagen" descr="True_Saturn732x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286256"/>
            <a:ext cx="1206753" cy="857256"/>
          </a:xfrm>
          <a:prstGeom prst="rect">
            <a:avLst/>
          </a:prstGeom>
        </p:spPr>
      </p:pic>
      <p:pic>
        <p:nvPicPr>
          <p:cNvPr id="8" name="7 Imagen" descr="Uranus_and_Ariel-732X5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286256"/>
            <a:ext cx="1214446" cy="862721"/>
          </a:xfrm>
          <a:prstGeom prst="rect">
            <a:avLst/>
          </a:prstGeom>
        </p:spPr>
      </p:pic>
      <p:pic>
        <p:nvPicPr>
          <p:cNvPr id="9" name="8 Imagen" descr="Neptune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214818"/>
            <a:ext cx="929969" cy="928694"/>
          </a:xfrm>
          <a:prstGeom prst="rect">
            <a:avLst/>
          </a:prstGeom>
        </p:spPr>
      </p:pic>
      <p:pic>
        <p:nvPicPr>
          <p:cNvPr id="10" name="9 Imagen" descr="Full_Disk_Jupiter1_b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4286256"/>
            <a:ext cx="1214446" cy="862721"/>
          </a:xfrm>
          <a:prstGeom prst="rect">
            <a:avLst/>
          </a:prstGeom>
        </p:spPr>
      </p:pic>
      <p:pic>
        <p:nvPicPr>
          <p:cNvPr id="11" name="10 Imagen" descr="Mars_Hub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1857364"/>
            <a:ext cx="1000132" cy="901786"/>
          </a:xfrm>
          <a:prstGeom prst="rect">
            <a:avLst/>
          </a:prstGeom>
        </p:spPr>
      </p:pic>
      <p:pic>
        <p:nvPicPr>
          <p:cNvPr id="12" name="11 Imagen" descr="Moon_Earth_Comparis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0562" y="1857364"/>
            <a:ext cx="121134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Uranus_and_Ariel-732X5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73" y="357166"/>
            <a:ext cx="9151173" cy="650083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214710" cy="1143000"/>
          </a:xfrm>
        </p:spPr>
        <p:txBody>
          <a:bodyPr>
            <a:norm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URANO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ran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5715008" cy="6911589"/>
          </a:xfrm>
        </p:spPr>
      </p:pic>
      <p:sp>
        <p:nvSpPr>
          <p:cNvPr id="7" name="6 CuadroTexto"/>
          <p:cNvSpPr txBox="1"/>
          <p:nvPr/>
        </p:nvSpPr>
        <p:spPr>
          <a:xfrm>
            <a:off x="5715008" y="0"/>
            <a:ext cx="34289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 </a:t>
            </a:r>
            <a:endParaRPr lang="es-MX" sz="800" dirty="0" smtClean="0"/>
          </a:p>
          <a:p>
            <a:endParaRPr lang="es-MX" sz="800" dirty="0" smtClean="0"/>
          </a:p>
          <a:p>
            <a:r>
              <a:rPr lang="es-MX" sz="3200" dirty="0" smtClean="0"/>
              <a:t>Urano contiene principalmente hidrógeno y helio. Además posee metano</a:t>
            </a:r>
            <a:r>
              <a:rPr lang="es-MX" sz="3200" dirty="0" smtClean="0"/>
              <a:t>, agua y </a:t>
            </a:r>
            <a:r>
              <a:rPr lang="es-MX" sz="3200" dirty="0" smtClean="0"/>
              <a:t>amoníaco en forma gaseosa.</a:t>
            </a:r>
            <a:endParaRPr lang="es-MX" sz="3200" dirty="0" smtClean="0"/>
          </a:p>
          <a:p>
            <a:r>
              <a:rPr lang="es-MX" sz="3200" dirty="0" smtClean="0"/>
              <a:t>Su temperatura es muy baja, tan solo de – 220 ºC</a:t>
            </a:r>
            <a:r>
              <a:rPr lang="es-MX" sz="3200" dirty="0" smtClean="0"/>
              <a:t>.</a:t>
            </a:r>
            <a:endParaRPr lang="es-MX" sz="3200" dirty="0" smtClean="0"/>
          </a:p>
          <a:p>
            <a:r>
              <a:rPr lang="es-MX" sz="3200" dirty="0" smtClean="0"/>
              <a:t>Su traslación es de 84 años terrestres</a:t>
            </a:r>
            <a:r>
              <a:rPr lang="es-MX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eptune_F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-61953"/>
            <a:ext cx="6929454" cy="6919953"/>
          </a:xfrm>
        </p:spPr>
      </p:pic>
      <p:sp>
        <p:nvSpPr>
          <p:cNvPr id="5" name="4 CuadroTexto"/>
          <p:cNvSpPr txBox="1"/>
          <p:nvPr/>
        </p:nvSpPr>
        <p:spPr>
          <a:xfrm>
            <a:off x="214282" y="28572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NEPTUNO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Neptuno es el planeta más alejado del Sol, situado a 4500 millones de kilómetros de él.</a:t>
            </a:r>
          </a:p>
          <a:p>
            <a:r>
              <a:rPr lang="es-MX" dirty="0" smtClean="0"/>
              <a:t>Su atmósfera presenta gigantescas tormentas con vientos que alcanzan los 2000 kilómetros por hora, siendo los de mayor intensidad de todo el Sistema Solar.</a:t>
            </a:r>
          </a:p>
          <a:p>
            <a:r>
              <a:rPr lang="es-MX" dirty="0" smtClean="0"/>
              <a:t>Su superficie muestra una hermosa tonalidad azulada debido a la presencia del metano gaseoso que lo compone.</a:t>
            </a:r>
          </a:p>
          <a:p>
            <a:r>
              <a:rPr lang="es-MX" dirty="0" smtClean="0"/>
              <a:t>Realiza una traslación completa alrededor del Sol en 164 años terrestres.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OSS732X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57190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ctr">
              <a:buNone/>
              <a:defRPr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	Imágenes obtenidas en: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Wikimedia Commons.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www.nasa.gov</a:t>
            </a:r>
            <a:endParaRPr lang="es-MX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Jet Propulsion Laboratory -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rcur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3652258" cy="6858001"/>
          </a:xfrm>
        </p:spPr>
      </p:pic>
      <p:sp>
        <p:nvSpPr>
          <p:cNvPr id="5" name="4 CuadroTexto"/>
          <p:cNvSpPr txBox="1"/>
          <p:nvPr/>
        </p:nvSpPr>
        <p:spPr>
          <a:xfrm>
            <a:off x="3857620" y="142852"/>
            <a:ext cx="50006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MERCURIO:</a:t>
            </a:r>
          </a:p>
          <a:p>
            <a:endParaRPr lang="es-MX" sz="800" dirty="0" smtClean="0"/>
          </a:p>
          <a:p>
            <a:r>
              <a:rPr lang="es-MX" sz="3200" dirty="0" smtClean="0"/>
              <a:t>Es el planeta más pequeño del Sistema Solar y es el más cercano al Sol.</a:t>
            </a:r>
          </a:p>
          <a:p>
            <a:r>
              <a:rPr lang="es-MX" sz="1400" dirty="0" smtClean="0"/>
              <a:t> </a:t>
            </a:r>
          </a:p>
          <a:p>
            <a:r>
              <a:rPr lang="es-MX" sz="3200" dirty="0" smtClean="0"/>
              <a:t>Realiza su traslación en unos 88 días terrestres.</a:t>
            </a:r>
          </a:p>
          <a:p>
            <a:r>
              <a:rPr lang="es-MX" sz="1400" dirty="0" smtClean="0"/>
              <a:t> </a:t>
            </a:r>
          </a:p>
          <a:p>
            <a:r>
              <a:rPr lang="es-MX" sz="3200" dirty="0" smtClean="0"/>
              <a:t>Su temperatura alcanza los 400 ºC en la cara iluminada por el Sol, pero en la noche desciende a – 180 ºC debido a la ausencia de atmósfera.</a:t>
            </a:r>
          </a:p>
          <a:p>
            <a:r>
              <a:rPr lang="es-MX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rcur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6912"/>
            <a:ext cx="9144000" cy="688491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5429256" cy="1857364"/>
          </a:xfrm>
        </p:spPr>
        <p:txBody>
          <a:bodyPr>
            <a:noAutofit/>
          </a:bodyPr>
          <a:lstStyle/>
          <a:p>
            <a:pPr algn="l"/>
            <a:r>
              <a:rPr lang="es-MX" sz="2800" dirty="0" smtClean="0">
                <a:solidFill>
                  <a:srgbClr val="FFC000"/>
                </a:solidFill>
              </a:rPr>
              <a:t>La superficie rocosa de Mercurio está repleta de </a:t>
            </a:r>
            <a:r>
              <a:rPr lang="es-MX" sz="2800" dirty="0" smtClean="0">
                <a:solidFill>
                  <a:srgbClr val="FFC000"/>
                </a:solidFill>
              </a:rPr>
              <a:t>cráteres</a:t>
            </a:r>
            <a:r>
              <a:rPr lang="es-MX" sz="2800" dirty="0" smtClean="0">
                <a:solidFill>
                  <a:srgbClr val="FFC000"/>
                </a:solidFill>
              </a:rPr>
              <a:t>.</a:t>
            </a:r>
            <a:r>
              <a:rPr lang="es-MX" sz="2800" dirty="0" smtClean="0">
                <a:solidFill>
                  <a:srgbClr val="FFC000"/>
                </a:solidFill>
              </a:rPr>
              <a:t/>
            </a:r>
            <a:br>
              <a:rPr lang="es-MX" sz="2800" dirty="0" smtClean="0">
                <a:solidFill>
                  <a:srgbClr val="FFC000"/>
                </a:solidFill>
              </a:rPr>
            </a:br>
            <a:r>
              <a:rPr lang="es-MX" sz="2800" dirty="0" smtClean="0">
                <a:solidFill>
                  <a:srgbClr val="FFC000"/>
                </a:solidFill>
              </a:rPr>
              <a:t>Imagen obtenida por la sonda Messenger (EEUU – 2013)</a:t>
            </a:r>
            <a:endParaRPr lang="es-MX" sz="2800" dirty="0">
              <a:solidFill>
                <a:srgbClr val="FFC0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714612" y="5072026"/>
            <a:ext cx="6429388" cy="178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Aquí los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cráteres no se borran: permanecen millones de años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existe una</a:t>
            </a:r>
            <a:r>
              <a:rPr lang="es-MX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atmósfera qu</a:t>
            </a:r>
            <a:r>
              <a:rPr lang="es-MX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 los altere</a:t>
            </a:r>
            <a:r>
              <a:rPr lang="es-MX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MX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no 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hay 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viento 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 lluvia: no hay erosión.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Venus_Clouds_b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495738"/>
          </a:xfrm>
        </p:spPr>
      </p:pic>
      <p:sp>
        <p:nvSpPr>
          <p:cNvPr id="7" name="6 CuadroTexto"/>
          <p:cNvSpPr txBox="1"/>
          <p:nvPr/>
        </p:nvSpPr>
        <p:spPr>
          <a:xfrm>
            <a:off x="285720" y="50004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VENUS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Venus es el planeta que alcanza la mayor temperatura (casi 500 grados centígrados), a pesar de estar más lejos del Sol que Mercurio</a:t>
            </a:r>
            <a:r>
              <a:rPr lang="es-MX" dirty="0" smtClean="0"/>
              <a:t>.</a:t>
            </a:r>
          </a:p>
          <a:p>
            <a:r>
              <a:rPr lang="es-MX" dirty="0" smtClean="0"/>
              <a:t>Eso </a:t>
            </a:r>
            <a:r>
              <a:rPr lang="es-MX" dirty="0" smtClean="0"/>
              <a:t>se debe a que está rodeado de </a:t>
            </a:r>
            <a:r>
              <a:rPr lang="es-MX" dirty="0" smtClean="0"/>
              <a:t>una muy densa </a:t>
            </a:r>
            <a:r>
              <a:rPr lang="es-MX" dirty="0" smtClean="0"/>
              <a:t>atmósfera </a:t>
            </a:r>
            <a:r>
              <a:rPr lang="es-MX" dirty="0" smtClean="0"/>
              <a:t>de </a:t>
            </a:r>
            <a:r>
              <a:rPr lang="es-MX" dirty="0" smtClean="0"/>
              <a:t>dióxido de </a:t>
            </a:r>
            <a:r>
              <a:rPr lang="es-MX" dirty="0" smtClean="0"/>
              <a:t>carbono.</a:t>
            </a:r>
          </a:p>
          <a:p>
            <a:r>
              <a:rPr lang="es-MX" dirty="0" smtClean="0"/>
              <a:t>Tan densa atmósfera </a:t>
            </a:r>
            <a:r>
              <a:rPr lang="es-MX" dirty="0" smtClean="0"/>
              <a:t>impide </a:t>
            </a:r>
            <a:r>
              <a:rPr lang="es-MX" dirty="0" smtClean="0"/>
              <a:t>que la radiación solar escape, similar a un efecto invernadero.</a:t>
            </a:r>
          </a:p>
          <a:p>
            <a:r>
              <a:rPr lang="es-MX" dirty="0" smtClean="0"/>
              <a:t>La </a:t>
            </a:r>
            <a:r>
              <a:rPr lang="es-MX" dirty="0" smtClean="0"/>
              <a:t>presión atmosférica es 92 veces mayor a la existente en la Tierra a nivel del mar.</a:t>
            </a:r>
          </a:p>
          <a:p>
            <a:r>
              <a:rPr lang="es-MX" dirty="0" smtClean="0"/>
              <a:t>Además posee </a:t>
            </a:r>
            <a:r>
              <a:rPr lang="es-MX" dirty="0" smtClean="0"/>
              <a:t>nubes que no están hechas de vapor de </a:t>
            </a:r>
            <a:r>
              <a:rPr lang="es-MX" dirty="0" smtClean="0"/>
              <a:t>agua como en la Tierra, sino que </a:t>
            </a:r>
            <a:r>
              <a:rPr lang="es-MX" dirty="0" smtClean="0"/>
              <a:t>están compuestas por ácido </a:t>
            </a:r>
            <a:r>
              <a:rPr lang="es-MX" dirty="0" smtClean="0"/>
              <a:t>sulfúrico.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v09_lander_proc primera fo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43" y="2071678"/>
            <a:ext cx="8810513" cy="203865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439850"/>
          </a:xfrm>
        </p:spPr>
        <p:txBody>
          <a:bodyPr>
            <a:noAutofit/>
          </a:bodyPr>
          <a:lstStyle/>
          <a:p>
            <a:r>
              <a:rPr lang="es-MX" sz="3000" dirty="0" smtClean="0"/>
              <a:t>La sonda espacial soviética Venera 9 en Venus, fue la primera de la historia en enviar imágenes desde la superficie de otro planeta (22 de octubre 1975)</a:t>
            </a:r>
            <a:endParaRPr lang="es-MX" sz="3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4282" y="4357694"/>
            <a:ext cx="871543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sonda Venera 9 funcionó solo durante 53 minutos y envió esta única imagen en la que se aprecia el pie de la nave apoyado sobre un suelo cubierto de polvo y rocas. A lo lejos se ve el horizonte y el cielo.</a:t>
            </a: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era14pan1r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821138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4282" y="3786190"/>
            <a:ext cx="8715436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sonda espacial soviética Venera 13 obtiene las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primeras imágenes en color desde la superficie de Venus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13 de octubre de 1981. La nave sobrevivió durante 2 horas y 17 minutos debido al ambiente hostil que existe en el suelo de este planeta.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arth-mo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199"/>
          </a:xfrm>
        </p:spPr>
      </p:pic>
      <p:sp>
        <p:nvSpPr>
          <p:cNvPr id="5" name="4 CuadroTexto"/>
          <p:cNvSpPr txBox="1"/>
          <p:nvPr/>
        </p:nvSpPr>
        <p:spPr>
          <a:xfrm>
            <a:off x="142844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La Tierra </a:t>
            </a:r>
            <a:r>
              <a:rPr lang="es-MX" sz="3200" dirty="0" smtClean="0">
                <a:solidFill>
                  <a:schemeClr val="bg1"/>
                </a:solidFill>
              </a:rPr>
              <a:t>vista </a:t>
            </a:r>
            <a:r>
              <a:rPr lang="es-MX" sz="3200" dirty="0" smtClean="0">
                <a:solidFill>
                  <a:schemeClr val="bg1"/>
                </a:solidFill>
              </a:rPr>
              <a:t>desde la </a:t>
            </a:r>
            <a:r>
              <a:rPr lang="es-MX" sz="3200" dirty="0" smtClean="0">
                <a:solidFill>
                  <a:schemeClr val="bg1"/>
                </a:solidFill>
              </a:rPr>
              <a:t>Luna, nuestro </a:t>
            </a:r>
            <a:r>
              <a:rPr lang="es-MX" sz="3200" dirty="0" smtClean="0">
                <a:solidFill>
                  <a:schemeClr val="bg1"/>
                </a:solidFill>
              </a:rPr>
              <a:t>único satélite </a:t>
            </a:r>
            <a:r>
              <a:rPr lang="es-MX" sz="3200" dirty="0" smtClean="0">
                <a:solidFill>
                  <a:schemeClr val="bg1"/>
                </a:solidFill>
              </a:rPr>
              <a:t>natural. Imagen desde la misión Apolo 8 (EEUU).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891</Words>
  <Application>Microsoft Office PowerPoint</Application>
  <PresentationFormat>Presentación en pantalla (4:3)</PresentationFormat>
  <Paragraphs>94</Paragraphs>
  <Slides>24</Slides>
  <Notes>24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LOS PLANETAS</vt:lpstr>
      <vt:lpstr>Diapositiva 2</vt:lpstr>
      <vt:lpstr>Diapositiva 3</vt:lpstr>
      <vt:lpstr>La superficie rocosa de Mercurio está repleta de cráteres. Imagen obtenida por la sonda Messenger (EEUU – 2013)</vt:lpstr>
      <vt:lpstr>Diapositiva 5</vt:lpstr>
      <vt:lpstr>Diapositiva 6</vt:lpstr>
      <vt:lpstr>La sonda espacial soviética Venera 9 en Venus, fue la primera de la historia en enviar imágenes desde la superficie de otro planeta (22 de octubre 1975)</vt:lpstr>
      <vt:lpstr>Diapositiva 8</vt:lpstr>
      <vt:lpstr>Diapositiva 9</vt:lpstr>
      <vt:lpstr>Diapositiva 10</vt:lpstr>
      <vt:lpstr>Diapositiva 11</vt:lpstr>
      <vt:lpstr>Diapositiva 12</vt:lpstr>
      <vt:lpstr>Paisaje de Marte con escarcha que  cubre el suelo. Se compone de dióxido de carbono congelado. Imagen de la Sonda Viking 2 (EEUU – 1976)</vt:lpstr>
      <vt:lpstr>Diapositiva 14</vt:lpstr>
      <vt:lpstr>Diapositiva 15</vt:lpstr>
      <vt:lpstr>Júpiter es el planeta con más satélites</vt:lpstr>
      <vt:lpstr>Diapositiva 17</vt:lpstr>
      <vt:lpstr>Saturno: sus anillos y sus satélites.  Sonda espacial Cassini (EEUU – 2010)</vt:lpstr>
      <vt:lpstr>Diapositiva 19</vt:lpstr>
      <vt:lpstr>URANO</vt:lpstr>
      <vt:lpstr>Diapositiva 21</vt:lpstr>
      <vt:lpstr>Diapositiva 22</vt:lpstr>
      <vt:lpstr>Diapositiva 23</vt:lpstr>
      <vt:lpstr>Diapositiva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ASTROS QUE INTEGRAN EL SISTEMA SOLAR</dc:title>
  <dc:creator>Héctor</dc:creator>
  <cp:lastModifiedBy>Héctor</cp:lastModifiedBy>
  <cp:revision>178</cp:revision>
  <dcterms:created xsi:type="dcterms:W3CDTF">2013-03-26T12:15:55Z</dcterms:created>
  <dcterms:modified xsi:type="dcterms:W3CDTF">2015-08-23T16:26:41Z</dcterms:modified>
</cp:coreProperties>
</file>