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8"/>
  </p:notesMasterIdLst>
  <p:sldIdLst>
    <p:sldId id="256" r:id="rId2"/>
    <p:sldId id="276" r:id="rId3"/>
    <p:sldId id="279" r:id="rId4"/>
    <p:sldId id="257" r:id="rId5"/>
    <p:sldId id="258" r:id="rId6"/>
    <p:sldId id="278" r:id="rId7"/>
    <p:sldId id="259" r:id="rId8"/>
    <p:sldId id="260" r:id="rId9"/>
    <p:sldId id="261" r:id="rId10"/>
    <p:sldId id="262" r:id="rId11"/>
    <p:sldId id="263" r:id="rId12"/>
    <p:sldId id="264" r:id="rId13"/>
    <p:sldId id="265" r:id="rId14"/>
    <p:sldId id="266" r:id="rId15"/>
    <p:sldId id="267" r:id="rId16"/>
    <p:sldId id="270" r:id="rId17"/>
    <p:sldId id="271" r:id="rId18"/>
    <p:sldId id="272" r:id="rId19"/>
    <p:sldId id="268" r:id="rId20"/>
    <p:sldId id="269" r:id="rId21"/>
    <p:sldId id="273" r:id="rId22"/>
    <p:sldId id="274" r:id="rId23"/>
    <p:sldId id="280" r:id="rId24"/>
    <p:sldId id="281" r:id="rId25"/>
    <p:sldId id="275" r:id="rId26"/>
    <p:sldId id="282" r:id="rId27"/>
  </p:sldIdLst>
  <p:sldSz cx="9144000" cy="6858000" type="screen4x3"/>
  <p:notesSz cx="6858000" cy="9144000"/>
  <p:defaultTextStyle>
    <a:defPPr>
      <a:defRPr lang="es-UY"/>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593" autoAdjust="0"/>
  </p:normalViewPr>
  <p:slideViewPr>
    <p:cSldViewPr>
      <p:cViewPr varScale="1">
        <p:scale>
          <a:sx n="46" d="100"/>
          <a:sy n="46" d="100"/>
        </p:scale>
        <p:origin x="-1373"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UY"/>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3962C24-4D16-4386-BAE1-B3A9399E4DBF}" type="datetimeFigureOut">
              <a:rPr lang="es-UY"/>
              <a:pPr>
                <a:defRPr/>
              </a:pPr>
              <a:t>20/04/2017</a:t>
            </a:fld>
            <a:endParaRPr lang="es-UY"/>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UY"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UY"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UY"/>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56520BE-FE87-4FAF-B5F7-7E8951C0CA29}" type="slidenum">
              <a:rPr lang="es-UY"/>
              <a:pPr>
                <a:defRPr/>
              </a:pPr>
              <a:t>‹Nº›</a:t>
            </a:fld>
            <a:endParaRPr lang="es-UY"/>
          </a:p>
        </p:txBody>
      </p:sp>
    </p:spTree>
    <p:extLst>
      <p:ext uri="{BB962C8B-B14F-4D97-AF65-F5344CB8AC3E}">
        <p14:creationId xmlns:p14="http://schemas.microsoft.com/office/powerpoint/2010/main" val="21231979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Marcador de imagen de diapositiva"/>
          <p:cNvSpPr>
            <a:spLocks noGrp="1" noRot="1" noChangeAspect="1"/>
          </p:cNvSpPr>
          <p:nvPr>
            <p:ph type="sldImg"/>
          </p:nvPr>
        </p:nvSpPr>
        <p:spPr bwMode="auto">
          <a:noFill/>
          <a:ln>
            <a:solidFill>
              <a:srgbClr val="000000"/>
            </a:solidFill>
            <a:miter lim="800000"/>
            <a:headEnd/>
            <a:tailEnd/>
          </a:ln>
        </p:spPr>
      </p:sp>
      <p:sp>
        <p:nvSpPr>
          <p:cNvPr id="3379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UY" smtClean="0"/>
              <a:t>ICERILO</a:t>
            </a:r>
          </a:p>
        </p:txBody>
      </p:sp>
      <p:sp>
        <p:nvSpPr>
          <p:cNvPr id="3379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1DCBBC-7A40-4DDE-8ADF-987EADDC7407}" type="slidenum">
              <a:rPr lang="es-UY"/>
              <a:pPr fontAlgn="base">
                <a:spcBef>
                  <a:spcPct val="0"/>
                </a:spcBef>
                <a:spcAft>
                  <a:spcPct val="0"/>
                </a:spcAft>
              </a:pPr>
              <a:t>19</a:t>
            </a:fld>
            <a:endParaRPr lang="es-UY"/>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9 Triángulo rectángulo"/>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1 Grupo"/>
          <p:cNvGrpSpPr>
            <a:grpSpLocks/>
          </p:cNvGrpSpPr>
          <p:nvPr/>
        </p:nvGrpSpPr>
        <p:grpSpPr bwMode="auto">
          <a:xfrm>
            <a:off x="-3175" y="4953000"/>
            <a:ext cx="9147175" cy="1911350"/>
            <a:chOff x="-3765" y="4832896"/>
            <a:chExt cx="9147765" cy="2032192"/>
          </a:xfrm>
        </p:grpSpPr>
        <p:sp>
          <p:nvSpPr>
            <p:cNvPr id="6" name="6 Forma libre"/>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7 Forma libre"/>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smtClean="0">
                <a:solidFill>
                  <a:srgbClr val="FFFFFF"/>
                </a:solidFill>
              </a:defRPr>
            </a:lvl1pPr>
            <a:extLst/>
          </a:lstStyle>
          <a:p>
            <a:pPr>
              <a:defRPr/>
            </a:pPr>
            <a:fld id="{03D1D9E9-39D2-4346-8136-3C0F0E74BBAF}" type="datetimeFigureOut">
              <a:rPr lang="es-UY"/>
              <a:pPr>
                <a:defRPr/>
              </a:pPr>
              <a:t>20/04/2017</a:t>
            </a:fld>
            <a:endParaRPr lang="es-UY"/>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UY"/>
          </a:p>
        </p:txBody>
      </p:sp>
      <p:sp>
        <p:nvSpPr>
          <p:cNvPr id="13" name="26 Marcador de número de diapositiva"/>
          <p:cNvSpPr>
            <a:spLocks noGrp="1"/>
          </p:cNvSpPr>
          <p:nvPr>
            <p:ph type="sldNum" sz="quarter" idx="12"/>
          </p:nvPr>
        </p:nvSpPr>
        <p:spPr/>
        <p:txBody>
          <a:bodyPr/>
          <a:lstStyle>
            <a:lvl1pPr>
              <a:defRPr smtClean="0">
                <a:solidFill>
                  <a:srgbClr val="FFFFFF"/>
                </a:solidFill>
              </a:defRPr>
            </a:lvl1pPr>
            <a:extLst/>
          </a:lstStyle>
          <a:p>
            <a:pPr>
              <a:defRPr/>
            </a:pPr>
            <a:fld id="{38681924-99A7-4017-AA06-72669F3D4A3E}" type="slidenum">
              <a:rPr lang="es-UY"/>
              <a:pPr>
                <a:defRPr/>
              </a:pPr>
              <a:t>‹Nº›</a:t>
            </a:fld>
            <a:endParaRPr lang="es-U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B3A504C2-7800-4184-988F-CC23CEC63C99}" type="datetimeFigureOut">
              <a:rPr lang="es-UY"/>
              <a:pPr>
                <a:defRPr/>
              </a:pPr>
              <a:t>20/04/2017</a:t>
            </a:fld>
            <a:endParaRPr lang="es-UY"/>
          </a:p>
        </p:txBody>
      </p:sp>
      <p:sp>
        <p:nvSpPr>
          <p:cNvPr id="5" name="21 Marcador de pie de página"/>
          <p:cNvSpPr>
            <a:spLocks noGrp="1"/>
          </p:cNvSpPr>
          <p:nvPr>
            <p:ph type="ftr" sz="quarter" idx="11"/>
          </p:nvPr>
        </p:nvSpPr>
        <p:spPr/>
        <p:txBody>
          <a:bodyPr/>
          <a:lstStyle>
            <a:lvl1pPr>
              <a:defRPr/>
            </a:lvl1pPr>
          </a:lstStyle>
          <a:p>
            <a:pPr>
              <a:defRPr/>
            </a:pPr>
            <a:endParaRPr lang="es-UY"/>
          </a:p>
        </p:txBody>
      </p:sp>
      <p:sp>
        <p:nvSpPr>
          <p:cNvPr id="6" name="17 Marcador de número de diapositiva"/>
          <p:cNvSpPr>
            <a:spLocks noGrp="1"/>
          </p:cNvSpPr>
          <p:nvPr>
            <p:ph type="sldNum" sz="quarter" idx="12"/>
          </p:nvPr>
        </p:nvSpPr>
        <p:spPr/>
        <p:txBody>
          <a:bodyPr/>
          <a:lstStyle>
            <a:lvl1pPr>
              <a:defRPr/>
            </a:lvl1pPr>
          </a:lstStyle>
          <a:p>
            <a:pPr>
              <a:defRPr/>
            </a:pPr>
            <a:fld id="{2B39643A-C83B-49CF-BDBF-4EB56E4A4D53}" type="slidenum">
              <a:rPr lang="es-UY"/>
              <a:pPr>
                <a:defRPr/>
              </a:pPr>
              <a:t>‹Nº›</a:t>
            </a:fld>
            <a:endParaRPr lang="es-U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AF68035D-435E-4602-9B94-D74A44EB736D}" type="datetimeFigureOut">
              <a:rPr lang="es-UY"/>
              <a:pPr>
                <a:defRPr/>
              </a:pPr>
              <a:t>20/04/2017</a:t>
            </a:fld>
            <a:endParaRPr lang="es-UY"/>
          </a:p>
        </p:txBody>
      </p:sp>
      <p:sp>
        <p:nvSpPr>
          <p:cNvPr id="5" name="21 Marcador de pie de página"/>
          <p:cNvSpPr>
            <a:spLocks noGrp="1"/>
          </p:cNvSpPr>
          <p:nvPr>
            <p:ph type="ftr" sz="quarter" idx="11"/>
          </p:nvPr>
        </p:nvSpPr>
        <p:spPr/>
        <p:txBody>
          <a:bodyPr/>
          <a:lstStyle>
            <a:lvl1pPr>
              <a:defRPr/>
            </a:lvl1pPr>
          </a:lstStyle>
          <a:p>
            <a:pPr>
              <a:defRPr/>
            </a:pPr>
            <a:endParaRPr lang="es-UY"/>
          </a:p>
        </p:txBody>
      </p:sp>
      <p:sp>
        <p:nvSpPr>
          <p:cNvPr id="6" name="17 Marcador de número de diapositiva"/>
          <p:cNvSpPr>
            <a:spLocks noGrp="1"/>
          </p:cNvSpPr>
          <p:nvPr>
            <p:ph type="sldNum" sz="quarter" idx="12"/>
          </p:nvPr>
        </p:nvSpPr>
        <p:spPr/>
        <p:txBody>
          <a:bodyPr/>
          <a:lstStyle>
            <a:lvl1pPr>
              <a:defRPr/>
            </a:lvl1pPr>
          </a:lstStyle>
          <a:p>
            <a:pPr>
              <a:defRPr/>
            </a:pPr>
            <a:fld id="{B8392C5C-A4BE-40FB-8DF8-ED29324D07DE}" type="slidenum">
              <a:rPr lang="es-UY"/>
              <a:pPr>
                <a:defRPr/>
              </a:pPr>
              <a:t>‹Nº›</a:t>
            </a:fld>
            <a:endParaRPr lang="es-U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fld id="{BC3B9498-243F-4288-B57E-9D06183AC5C8}" type="datetimeFigureOut">
              <a:rPr lang="es-UY"/>
              <a:pPr>
                <a:defRPr/>
              </a:pPr>
              <a:t>20/04/2017</a:t>
            </a:fld>
            <a:endParaRPr lang="es-UY"/>
          </a:p>
        </p:txBody>
      </p:sp>
      <p:sp>
        <p:nvSpPr>
          <p:cNvPr id="5" name="21 Marcador de pie de página"/>
          <p:cNvSpPr>
            <a:spLocks noGrp="1"/>
          </p:cNvSpPr>
          <p:nvPr>
            <p:ph type="ftr" sz="quarter" idx="11"/>
          </p:nvPr>
        </p:nvSpPr>
        <p:spPr/>
        <p:txBody>
          <a:bodyPr/>
          <a:lstStyle>
            <a:lvl1pPr>
              <a:defRPr/>
            </a:lvl1pPr>
          </a:lstStyle>
          <a:p>
            <a:pPr>
              <a:defRPr/>
            </a:pPr>
            <a:endParaRPr lang="es-UY"/>
          </a:p>
        </p:txBody>
      </p:sp>
      <p:sp>
        <p:nvSpPr>
          <p:cNvPr id="6" name="17 Marcador de número de diapositiva"/>
          <p:cNvSpPr>
            <a:spLocks noGrp="1"/>
          </p:cNvSpPr>
          <p:nvPr>
            <p:ph type="sldNum" sz="quarter" idx="12"/>
          </p:nvPr>
        </p:nvSpPr>
        <p:spPr/>
        <p:txBody>
          <a:bodyPr/>
          <a:lstStyle>
            <a:lvl1pPr>
              <a:defRPr/>
            </a:lvl1pPr>
          </a:lstStyle>
          <a:p>
            <a:pPr>
              <a:defRPr/>
            </a:pPr>
            <a:fld id="{00B08D89-88A4-40C4-82AA-C1603DD97C7E}" type="slidenum">
              <a:rPr lang="es-UY"/>
              <a:pPr>
                <a:defRPr/>
              </a:pPr>
              <a:t>‹Nº›</a:t>
            </a:fld>
            <a:endParaRPr lang="es-U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4" name="6 Cheurón"/>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7 Cheurón"/>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1 Título"/>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fld id="{88C3ECC9-6047-4AC2-87A3-91553BE68802}" type="datetimeFigureOut">
              <a:rPr lang="es-UY"/>
              <a:pPr>
                <a:defRPr/>
              </a:pPr>
              <a:t>20/04/2017</a:t>
            </a:fld>
            <a:endParaRPr lang="es-UY"/>
          </a:p>
        </p:txBody>
      </p:sp>
      <p:sp>
        <p:nvSpPr>
          <p:cNvPr id="7" name="4 Marcador de pie de página"/>
          <p:cNvSpPr>
            <a:spLocks noGrp="1"/>
          </p:cNvSpPr>
          <p:nvPr>
            <p:ph type="ftr" sz="quarter" idx="11"/>
          </p:nvPr>
        </p:nvSpPr>
        <p:spPr/>
        <p:txBody>
          <a:bodyPr/>
          <a:lstStyle>
            <a:lvl1pPr>
              <a:defRPr/>
            </a:lvl1pPr>
            <a:extLst/>
          </a:lstStyle>
          <a:p>
            <a:pPr>
              <a:defRPr/>
            </a:pPr>
            <a:endParaRPr lang="es-UY"/>
          </a:p>
        </p:txBody>
      </p:sp>
      <p:sp>
        <p:nvSpPr>
          <p:cNvPr id="8" name="5 Marcador de número de diapositiva"/>
          <p:cNvSpPr>
            <a:spLocks noGrp="1"/>
          </p:cNvSpPr>
          <p:nvPr>
            <p:ph type="sldNum" sz="quarter" idx="12"/>
          </p:nvPr>
        </p:nvSpPr>
        <p:spPr/>
        <p:txBody>
          <a:bodyPr/>
          <a:lstStyle>
            <a:lvl1pPr>
              <a:defRPr/>
            </a:lvl1pPr>
            <a:extLst/>
          </a:lstStyle>
          <a:p>
            <a:pPr>
              <a:defRPr/>
            </a:pPr>
            <a:fld id="{18924166-AD85-48FA-961F-3A06592DBEF3}" type="slidenum">
              <a:rPr lang="es-UY"/>
              <a:pPr>
                <a:defRPr/>
              </a:pPr>
              <a:t>‹Nº›</a:t>
            </a:fld>
            <a:endParaRPr lang="es-UY"/>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fld id="{B9B50333-B62C-4184-B8BD-EC999B7A7B43}" type="datetimeFigureOut">
              <a:rPr lang="es-UY"/>
              <a:pPr>
                <a:defRPr/>
              </a:pPr>
              <a:t>20/04/2017</a:t>
            </a:fld>
            <a:endParaRPr lang="es-UY"/>
          </a:p>
        </p:txBody>
      </p:sp>
      <p:sp>
        <p:nvSpPr>
          <p:cNvPr id="6" name="5 Marcador de pie de página"/>
          <p:cNvSpPr>
            <a:spLocks noGrp="1"/>
          </p:cNvSpPr>
          <p:nvPr>
            <p:ph type="ftr" sz="quarter" idx="11"/>
          </p:nvPr>
        </p:nvSpPr>
        <p:spPr/>
        <p:txBody>
          <a:bodyPr/>
          <a:lstStyle>
            <a:lvl1pPr>
              <a:defRPr/>
            </a:lvl1pPr>
            <a:extLst/>
          </a:lstStyle>
          <a:p>
            <a:pPr>
              <a:defRPr/>
            </a:pPr>
            <a:endParaRPr lang="es-UY"/>
          </a:p>
        </p:txBody>
      </p:sp>
      <p:sp>
        <p:nvSpPr>
          <p:cNvPr id="7" name="6 Marcador de número de diapositiva"/>
          <p:cNvSpPr>
            <a:spLocks noGrp="1"/>
          </p:cNvSpPr>
          <p:nvPr>
            <p:ph type="sldNum" sz="quarter" idx="12"/>
          </p:nvPr>
        </p:nvSpPr>
        <p:spPr/>
        <p:txBody>
          <a:bodyPr/>
          <a:lstStyle>
            <a:lvl1pPr>
              <a:defRPr/>
            </a:lvl1pPr>
            <a:extLst/>
          </a:lstStyle>
          <a:p>
            <a:pPr>
              <a:defRPr/>
            </a:pPr>
            <a:fld id="{A3F16E99-E3D2-464C-84D1-D0D6C8FF02C4}" type="slidenum">
              <a:rPr lang="es-UY"/>
              <a:pPr>
                <a:defRPr/>
              </a:pPr>
              <a:t>‹Nº›</a:t>
            </a:fld>
            <a:endParaRPr lang="es-UY"/>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630D11E9-743D-4D2D-BD76-96F35CFB21F6}" type="datetimeFigureOut">
              <a:rPr lang="es-UY"/>
              <a:pPr>
                <a:defRPr/>
              </a:pPr>
              <a:t>20/04/2017</a:t>
            </a:fld>
            <a:endParaRPr lang="es-UY"/>
          </a:p>
        </p:txBody>
      </p:sp>
      <p:sp>
        <p:nvSpPr>
          <p:cNvPr id="8" name="7 Marcador de pie de página"/>
          <p:cNvSpPr>
            <a:spLocks noGrp="1"/>
          </p:cNvSpPr>
          <p:nvPr>
            <p:ph type="ftr" sz="quarter" idx="11"/>
          </p:nvPr>
        </p:nvSpPr>
        <p:spPr/>
        <p:txBody>
          <a:bodyPr/>
          <a:lstStyle>
            <a:lvl1pPr>
              <a:defRPr/>
            </a:lvl1pPr>
            <a:extLst/>
          </a:lstStyle>
          <a:p>
            <a:pPr>
              <a:defRPr/>
            </a:pPr>
            <a:endParaRPr lang="es-UY"/>
          </a:p>
        </p:txBody>
      </p:sp>
      <p:sp>
        <p:nvSpPr>
          <p:cNvPr id="9" name="8 Marcador de número de diapositiva"/>
          <p:cNvSpPr>
            <a:spLocks noGrp="1"/>
          </p:cNvSpPr>
          <p:nvPr>
            <p:ph type="sldNum" sz="quarter" idx="12"/>
          </p:nvPr>
        </p:nvSpPr>
        <p:spPr/>
        <p:txBody>
          <a:bodyPr/>
          <a:lstStyle>
            <a:lvl1pPr>
              <a:defRPr/>
            </a:lvl1pPr>
            <a:extLst/>
          </a:lstStyle>
          <a:p>
            <a:pPr>
              <a:defRPr/>
            </a:pPr>
            <a:fld id="{67C5E15E-0B81-44AA-A3B6-C6EE3D26CE4D}" type="slidenum">
              <a:rPr lang="es-UY"/>
              <a:pPr>
                <a:defRPr/>
              </a:pPr>
              <a:t>‹Nº›</a:t>
            </a:fld>
            <a:endParaRPr lang="es-UY"/>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fld id="{BE6FD173-A15B-4034-B8EA-7580858996B6}" type="datetimeFigureOut">
              <a:rPr lang="es-UY"/>
              <a:pPr>
                <a:defRPr/>
              </a:pPr>
              <a:t>20/04/2017</a:t>
            </a:fld>
            <a:endParaRPr lang="es-UY"/>
          </a:p>
        </p:txBody>
      </p:sp>
      <p:sp>
        <p:nvSpPr>
          <p:cNvPr id="4" name="3 Marcador de pie de página"/>
          <p:cNvSpPr>
            <a:spLocks noGrp="1"/>
          </p:cNvSpPr>
          <p:nvPr>
            <p:ph type="ftr" sz="quarter" idx="11"/>
          </p:nvPr>
        </p:nvSpPr>
        <p:spPr/>
        <p:txBody>
          <a:bodyPr/>
          <a:lstStyle>
            <a:lvl1pPr>
              <a:defRPr/>
            </a:lvl1pPr>
            <a:extLst/>
          </a:lstStyle>
          <a:p>
            <a:pPr>
              <a:defRPr/>
            </a:pPr>
            <a:endParaRPr lang="es-UY"/>
          </a:p>
        </p:txBody>
      </p:sp>
      <p:sp>
        <p:nvSpPr>
          <p:cNvPr id="5" name="4 Marcador de número de diapositiva"/>
          <p:cNvSpPr>
            <a:spLocks noGrp="1"/>
          </p:cNvSpPr>
          <p:nvPr>
            <p:ph type="sldNum" sz="quarter" idx="12"/>
          </p:nvPr>
        </p:nvSpPr>
        <p:spPr/>
        <p:txBody>
          <a:bodyPr/>
          <a:lstStyle>
            <a:lvl1pPr>
              <a:defRPr/>
            </a:lvl1pPr>
            <a:extLst/>
          </a:lstStyle>
          <a:p>
            <a:pPr>
              <a:defRPr/>
            </a:pPr>
            <a:fld id="{AA285D57-4202-4F96-9BB7-470E3DA1FBD2}" type="slidenum">
              <a:rPr lang="es-UY"/>
              <a:pPr>
                <a:defRPr/>
              </a:pPr>
              <a:t>‹Nº›</a:t>
            </a:fld>
            <a:endParaRPr lang="es-UY"/>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E9ACC63D-BA76-42A3-AF8A-BD3FF1D0B5EE}" type="datetimeFigureOut">
              <a:rPr lang="es-UY"/>
              <a:pPr>
                <a:defRPr/>
              </a:pPr>
              <a:t>20/04/2017</a:t>
            </a:fld>
            <a:endParaRPr lang="es-UY"/>
          </a:p>
        </p:txBody>
      </p:sp>
      <p:sp>
        <p:nvSpPr>
          <p:cNvPr id="3" name="21 Marcador de pie de página"/>
          <p:cNvSpPr>
            <a:spLocks noGrp="1"/>
          </p:cNvSpPr>
          <p:nvPr>
            <p:ph type="ftr" sz="quarter" idx="11"/>
          </p:nvPr>
        </p:nvSpPr>
        <p:spPr/>
        <p:txBody>
          <a:bodyPr/>
          <a:lstStyle>
            <a:lvl1pPr>
              <a:defRPr/>
            </a:lvl1pPr>
          </a:lstStyle>
          <a:p>
            <a:pPr>
              <a:defRPr/>
            </a:pPr>
            <a:endParaRPr lang="es-UY"/>
          </a:p>
        </p:txBody>
      </p:sp>
      <p:sp>
        <p:nvSpPr>
          <p:cNvPr id="4" name="17 Marcador de número de diapositiva"/>
          <p:cNvSpPr>
            <a:spLocks noGrp="1"/>
          </p:cNvSpPr>
          <p:nvPr>
            <p:ph type="sldNum" sz="quarter" idx="12"/>
          </p:nvPr>
        </p:nvSpPr>
        <p:spPr/>
        <p:txBody>
          <a:bodyPr/>
          <a:lstStyle>
            <a:lvl1pPr>
              <a:defRPr/>
            </a:lvl1pPr>
          </a:lstStyle>
          <a:p>
            <a:pPr>
              <a:defRPr/>
            </a:pPr>
            <a:fld id="{935D9766-E3A4-493B-A3D9-806A6BEA7128}" type="slidenum">
              <a:rPr lang="es-UY"/>
              <a:pPr>
                <a:defRPr/>
              </a:pPr>
              <a:t>‹Nº›</a:t>
            </a:fld>
            <a:endParaRPr lang="es-U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4B9DBAC7-2A20-4054-B5BA-1862374EF6C1}" type="datetimeFigureOut">
              <a:rPr lang="es-UY"/>
              <a:pPr>
                <a:defRPr/>
              </a:pPr>
              <a:t>20/04/2017</a:t>
            </a:fld>
            <a:endParaRPr lang="es-UY"/>
          </a:p>
        </p:txBody>
      </p:sp>
      <p:sp>
        <p:nvSpPr>
          <p:cNvPr id="6" name="5 Marcador de pie de página"/>
          <p:cNvSpPr>
            <a:spLocks noGrp="1"/>
          </p:cNvSpPr>
          <p:nvPr>
            <p:ph type="ftr" sz="quarter" idx="11"/>
          </p:nvPr>
        </p:nvSpPr>
        <p:spPr/>
        <p:txBody>
          <a:bodyPr/>
          <a:lstStyle>
            <a:lvl1pPr>
              <a:defRPr/>
            </a:lvl1pPr>
            <a:extLst/>
          </a:lstStyle>
          <a:p>
            <a:pPr>
              <a:defRPr/>
            </a:pPr>
            <a:endParaRPr lang="es-UY"/>
          </a:p>
        </p:txBody>
      </p:sp>
      <p:sp>
        <p:nvSpPr>
          <p:cNvPr id="7" name="6 Marcador de número de diapositiva"/>
          <p:cNvSpPr>
            <a:spLocks noGrp="1"/>
          </p:cNvSpPr>
          <p:nvPr>
            <p:ph type="sldNum" sz="quarter" idx="12"/>
          </p:nvPr>
        </p:nvSpPr>
        <p:spPr/>
        <p:txBody>
          <a:bodyPr/>
          <a:lstStyle>
            <a:lvl1pPr>
              <a:defRPr/>
            </a:lvl1pPr>
            <a:extLst/>
          </a:lstStyle>
          <a:p>
            <a:pPr>
              <a:defRPr/>
            </a:pPr>
            <a:fld id="{E8FEC523-6936-4304-9455-A6C020E918BB}" type="slidenum">
              <a:rPr lang="es-UY"/>
              <a:pPr>
                <a:defRPr/>
              </a:pPr>
              <a:t>‹Nº›</a:t>
            </a:fld>
            <a:endParaRPr lang="es-UY"/>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5" name="7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8 Forma libre"/>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9 Triángulo rectángulo"/>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11 Cheurón"/>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12 Cheurón"/>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3 Marcador de texto"/>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smtClean="0"/>
              <a:t>Haga clic en el icono para agregar una imagen</a:t>
            </a:r>
            <a:endParaRPr lang="en-US" noProof="0"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smtClean="0">
                <a:solidFill>
                  <a:schemeClr val="tx1"/>
                </a:solidFill>
              </a:defRPr>
            </a:lvl1pPr>
            <a:extLst/>
          </a:lstStyle>
          <a:p>
            <a:pPr>
              <a:defRPr/>
            </a:pPr>
            <a:fld id="{879AD5A4-14CD-4F18-96C6-5A632CAA09BF}" type="datetimeFigureOut">
              <a:rPr lang="es-UY"/>
              <a:pPr>
                <a:defRPr/>
              </a:pPr>
              <a:t>20/04/2017</a:t>
            </a:fld>
            <a:endParaRPr lang="es-UY"/>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endParaRPr lang="es-UY"/>
          </a:p>
        </p:txBody>
      </p:sp>
      <p:sp>
        <p:nvSpPr>
          <p:cNvPr id="13" name="6 Marcador de número de diapositiva"/>
          <p:cNvSpPr>
            <a:spLocks noGrp="1"/>
          </p:cNvSpPr>
          <p:nvPr>
            <p:ph type="sldNum" sz="quarter" idx="12"/>
          </p:nvPr>
        </p:nvSpPr>
        <p:spPr/>
        <p:txBody>
          <a:bodyPr/>
          <a:lstStyle>
            <a:lvl1pPr>
              <a:defRPr smtClean="0">
                <a:solidFill>
                  <a:schemeClr val="tx1"/>
                </a:solidFill>
              </a:defRPr>
            </a:lvl1pPr>
            <a:extLst/>
          </a:lstStyle>
          <a:p>
            <a:pPr>
              <a:defRPr/>
            </a:pPr>
            <a:fld id="{740B5F96-7A50-4F53-853E-35C90A4C8797}" type="slidenum">
              <a:rPr lang="es-UY"/>
              <a:pPr>
                <a:defRPr/>
              </a:pPr>
              <a:t>‹Nº›</a:t>
            </a:fld>
            <a:endParaRPr lang="es-UY"/>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11 Forma libre"/>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1033" name="29 Marcador de texto"/>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53441557-A023-4FB6-AFCC-295060915014}" type="datetimeFigureOut">
              <a:rPr lang="es-UY"/>
              <a:pPr>
                <a:defRPr/>
              </a:pPr>
              <a:t>20/04/2017</a:t>
            </a:fld>
            <a:endParaRPr lang="es-UY"/>
          </a:p>
        </p:txBody>
      </p:sp>
      <p:sp>
        <p:nvSpPr>
          <p:cNvPr id="22" name="21 Marcador de pie de página"/>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s-UY"/>
          </a:p>
        </p:txBody>
      </p:sp>
      <p:sp>
        <p:nvSpPr>
          <p:cNvPr id="18" name="17 Marcador de número de diapositiva"/>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00EED809-01D8-438C-911E-F2866BE95A09}" type="slidenum">
              <a:rPr lang="es-UY"/>
              <a:pPr>
                <a:defRPr/>
              </a:pPr>
              <a:t>‹Nº›</a:t>
            </a:fld>
            <a:endParaRPr lang="es-UY"/>
          </a:p>
        </p:txBody>
      </p:sp>
    </p:spTree>
  </p:cSld>
  <p:clrMap bg1="lt1" tx1="dk1" bg2="lt2" tx2="dk2" accent1="accent1" accent2="accent2" accent3="accent3" accent4="accent4" accent5="accent5" accent6="accent6" hlink="hlink" folHlink="folHlink"/>
  <p:sldLayoutIdLst>
    <p:sldLayoutId id="2147483864" r:id="rId1"/>
    <p:sldLayoutId id="2147483863" r:id="rId2"/>
    <p:sldLayoutId id="2147483865" r:id="rId3"/>
    <p:sldLayoutId id="2147483866" r:id="rId4"/>
    <p:sldLayoutId id="2147483867" r:id="rId5"/>
    <p:sldLayoutId id="2147483868" r:id="rId6"/>
    <p:sldLayoutId id="2147483862" r:id="rId7"/>
    <p:sldLayoutId id="2147483869" r:id="rId8"/>
    <p:sldLayoutId id="2147483870" r:id="rId9"/>
    <p:sldLayoutId id="2147483861" r:id="rId10"/>
    <p:sldLayoutId id="2147483860"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file:///C:\Users\Windows7\Desktop\mama\moleculas\LAURICOANIM.gi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692696"/>
            <a:ext cx="7772400" cy="1470025"/>
          </a:xfrm>
        </p:spPr>
        <p:txBody>
          <a:bodyPr/>
          <a:lstStyle/>
          <a:p>
            <a:pPr fontAlgn="auto">
              <a:spcAft>
                <a:spcPts val="0"/>
              </a:spcAft>
              <a:defRPr/>
            </a:pPr>
            <a:r>
              <a:rPr lang="es-UY" sz="7200" dirty="0" smtClean="0">
                <a:latin typeface="Britannic Bold" pitchFamily="34" charset="0"/>
              </a:rPr>
              <a:t>TRIGLICÉRIDOS</a:t>
            </a:r>
            <a:r>
              <a:rPr lang="es-UY" sz="7200" dirty="0" smtClean="0"/>
              <a:t> </a:t>
            </a:r>
            <a:endParaRPr lang="es-UY" sz="7200" dirty="0"/>
          </a:p>
        </p:txBody>
      </p:sp>
      <p:sp>
        <p:nvSpPr>
          <p:cNvPr id="3" name="2 Subtítulo"/>
          <p:cNvSpPr>
            <a:spLocks noGrp="1"/>
          </p:cNvSpPr>
          <p:nvPr>
            <p:ph type="subTitle" idx="1"/>
          </p:nvPr>
        </p:nvSpPr>
        <p:spPr>
          <a:xfrm>
            <a:off x="1258888" y="2565400"/>
            <a:ext cx="6400800" cy="1223963"/>
          </a:xfrm>
        </p:spPr>
        <p:txBody>
          <a:bodyPr>
            <a:normAutofit/>
          </a:bodyPr>
          <a:lstStyle/>
          <a:p>
            <a:pPr marR="0">
              <a:lnSpc>
                <a:spcPct val="80000"/>
              </a:lnSpc>
            </a:pPr>
            <a:r>
              <a:rPr lang="es-UY" sz="4400" smtClean="0">
                <a:latin typeface="Britannic Bold" pitchFamily="34" charset="0"/>
              </a:rPr>
              <a:t>Estructura Molecular y Propiedades Físicas</a:t>
            </a:r>
          </a:p>
          <a:p>
            <a:pPr marR="0">
              <a:lnSpc>
                <a:spcPct val="80000"/>
              </a:lnSpc>
            </a:pPr>
            <a:endParaRPr lang="es-UY" sz="2500" smtClean="0">
              <a:latin typeface="Britannic Bold" pitchFamily="34" charset="0"/>
            </a:endParaRPr>
          </a:p>
        </p:txBody>
      </p:sp>
      <p:sp>
        <p:nvSpPr>
          <p:cNvPr id="14339" name="3 CuadroTexto"/>
          <p:cNvSpPr txBox="1">
            <a:spLocks noChangeArrowheads="1"/>
          </p:cNvSpPr>
          <p:nvPr/>
        </p:nvSpPr>
        <p:spPr bwMode="auto">
          <a:xfrm>
            <a:off x="5435600" y="5805488"/>
            <a:ext cx="3168650" cy="830262"/>
          </a:xfrm>
          <a:prstGeom prst="rect">
            <a:avLst/>
          </a:prstGeom>
          <a:noFill/>
          <a:ln w="9525">
            <a:noFill/>
            <a:miter lim="800000"/>
            <a:headEnd/>
            <a:tailEnd/>
          </a:ln>
        </p:spPr>
        <p:txBody>
          <a:bodyPr>
            <a:spAutoFit/>
          </a:bodyPr>
          <a:lstStyle/>
          <a:p>
            <a:r>
              <a:rPr lang="es-UY" sz="2400">
                <a:solidFill>
                  <a:schemeClr val="bg1"/>
                </a:solidFill>
                <a:latin typeface="Britannic Bold" pitchFamily="34" charset="0"/>
              </a:rPr>
              <a:t>Prof. Marisa Queijas</a:t>
            </a:r>
          </a:p>
          <a:p>
            <a:r>
              <a:rPr lang="es-UY" sz="2400">
                <a:solidFill>
                  <a:schemeClr val="bg1"/>
                </a:solidFill>
                <a:latin typeface="Britannic Bold" pitchFamily="34" charset="0"/>
              </a:rPr>
              <a:t>Prof.Cristina Silvera</a:t>
            </a:r>
          </a:p>
        </p:txBody>
      </p:sp>
      <p:sp>
        <p:nvSpPr>
          <p:cNvPr id="4" name="3 CuadroTexto"/>
          <p:cNvSpPr txBox="1"/>
          <p:nvPr/>
        </p:nvSpPr>
        <p:spPr>
          <a:xfrm>
            <a:off x="1115616" y="5517232"/>
            <a:ext cx="3744416" cy="1200329"/>
          </a:xfrm>
          <a:prstGeom prst="rect">
            <a:avLst/>
          </a:prstGeom>
          <a:noFill/>
        </p:spPr>
        <p:txBody>
          <a:bodyPr wrap="square" rtlCol="0">
            <a:spAutoFit/>
          </a:bodyPr>
          <a:lstStyle/>
          <a:p>
            <a:r>
              <a:rPr lang="es-UY" dirty="0" smtClean="0"/>
              <a:t>Corregido el omega 9 del ácido </a:t>
            </a:r>
            <a:r>
              <a:rPr lang="es-UY" dirty="0" err="1" smtClean="0"/>
              <a:t>oléico</a:t>
            </a:r>
            <a:r>
              <a:rPr lang="es-UY" dirty="0" smtClean="0"/>
              <a:t> y las 3 moléculas de agua de la hidrólisis de un triglicérido.</a:t>
            </a:r>
          </a:p>
          <a:p>
            <a:r>
              <a:rPr lang="es-UY" dirty="0" smtClean="0"/>
              <a:t>Prof. </a:t>
            </a:r>
            <a:r>
              <a:rPr lang="es-UY" smtClean="0"/>
              <a:t>Fernando Gómez.</a:t>
            </a:r>
            <a:endParaRPr lang="es-UY"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3 Marcador de contenido" descr="ESTARICO.gif"/>
          <p:cNvPicPr>
            <a:picLocks noGrp="1" noChangeAspect="1"/>
          </p:cNvPicPr>
          <p:nvPr>
            <p:ph idx="1"/>
          </p:nvPr>
        </p:nvPicPr>
        <p:blipFill>
          <a:blip r:embed="rId2"/>
          <a:srcRect/>
          <a:stretch>
            <a:fillRect/>
          </a:stretch>
        </p:blipFill>
        <p:spPr>
          <a:xfrm>
            <a:off x="1979613" y="1916113"/>
            <a:ext cx="4914900" cy="771525"/>
          </a:xfrm>
        </p:spPr>
      </p:pic>
      <p:sp>
        <p:nvSpPr>
          <p:cNvPr id="2" name="1 Título"/>
          <p:cNvSpPr>
            <a:spLocks noGrp="1"/>
          </p:cNvSpPr>
          <p:nvPr>
            <p:ph type="title"/>
          </p:nvPr>
        </p:nvSpPr>
        <p:spPr/>
        <p:txBody>
          <a:bodyPr/>
          <a:lstStyle/>
          <a:p>
            <a:pPr fontAlgn="auto">
              <a:spcAft>
                <a:spcPts val="0"/>
              </a:spcAft>
              <a:defRPr/>
            </a:pPr>
            <a:r>
              <a:rPr lang="es-UY" sz="3200" dirty="0" smtClean="0">
                <a:effectLst/>
              </a:rPr>
              <a:t>ÁCIDO ESTEÁRICO   C</a:t>
            </a:r>
            <a:r>
              <a:rPr lang="es-UY" sz="2800" dirty="0" smtClean="0">
                <a:effectLst/>
              </a:rPr>
              <a:t>18:0 ÁCIDO OCTADECANOICO</a:t>
            </a:r>
            <a:endParaRPr lang="es-UY" sz="3200" dirty="0">
              <a:effectLst/>
            </a:endParaRPr>
          </a:p>
        </p:txBody>
      </p:sp>
      <p:pic>
        <p:nvPicPr>
          <p:cNvPr id="23555" name="4 Imagen" descr="ACIDO ESTEARICOANIM.gif"/>
          <p:cNvPicPr>
            <a:picLocks noChangeAspect="1"/>
          </p:cNvPicPr>
          <p:nvPr/>
        </p:nvPicPr>
        <p:blipFill>
          <a:blip r:embed="rId3"/>
          <a:srcRect/>
          <a:stretch>
            <a:fillRect/>
          </a:stretch>
        </p:blipFill>
        <p:spPr bwMode="auto">
          <a:xfrm rot="509272">
            <a:off x="1831975" y="3473450"/>
            <a:ext cx="6288088" cy="1914525"/>
          </a:xfrm>
          <a:prstGeom prst="rect">
            <a:avLst/>
          </a:prstGeom>
          <a:noFill/>
          <a:ln w="9525">
            <a:noFill/>
            <a:miter lim="800000"/>
            <a:headEnd/>
            <a:tailEnd/>
          </a:ln>
        </p:spPr>
      </p:pic>
    </p:spTree>
  </p:cSld>
  <p:clrMapOvr>
    <a:masterClrMapping/>
  </p:clrMapOvr>
  <p:transition spd="med">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2 Marcador de contenido"/>
          <p:cNvSpPr>
            <a:spLocks noGrp="1"/>
          </p:cNvSpPr>
          <p:nvPr>
            <p:ph idx="1"/>
          </p:nvPr>
        </p:nvSpPr>
        <p:spPr/>
        <p:txBody>
          <a:bodyPr/>
          <a:lstStyle/>
          <a:p>
            <a:r>
              <a:rPr lang="es-UY" smtClean="0"/>
              <a:t>DEBIDO A LOS DOBLES ENLACES, ÉSTOS PRESENTAN ISOMERÍA GEOMÉTRICA, PUDIÉNDOSE ENCONTRAR EN FORMA CIS O TRANS</a:t>
            </a:r>
          </a:p>
          <a:p>
            <a:endParaRPr lang="es-UY" smtClean="0"/>
          </a:p>
          <a:p>
            <a:r>
              <a:rPr lang="es-UY" smtClean="0"/>
              <a:t>LOS TRIGLICÉRIDOS </a:t>
            </a:r>
            <a:r>
              <a:rPr lang="es-UY" b="1" smtClean="0"/>
              <a:t>NATURALES</a:t>
            </a:r>
            <a:r>
              <a:rPr lang="es-UY" smtClean="0"/>
              <a:t> TIENEN LOS ÁCIDOS GRASOS CON </a:t>
            </a:r>
            <a:r>
              <a:rPr lang="es-UY" b="1" smtClean="0"/>
              <a:t>CONFIGURACION CIS </a:t>
            </a:r>
          </a:p>
        </p:txBody>
      </p:sp>
      <p:sp>
        <p:nvSpPr>
          <p:cNvPr id="2" name="1 Título"/>
          <p:cNvSpPr>
            <a:spLocks noGrp="1"/>
          </p:cNvSpPr>
          <p:nvPr>
            <p:ph type="title"/>
          </p:nvPr>
        </p:nvSpPr>
        <p:spPr/>
        <p:txBody>
          <a:bodyPr/>
          <a:lstStyle/>
          <a:p>
            <a:pPr fontAlgn="auto">
              <a:spcAft>
                <a:spcPts val="0"/>
              </a:spcAft>
              <a:defRPr/>
            </a:pPr>
            <a:r>
              <a:rPr lang="es-UY" dirty="0" smtClean="0">
                <a:effectLst/>
              </a:rPr>
              <a:t>ÁCIDOS GRASOS INSATURADOS</a:t>
            </a:r>
            <a:endParaRPr lang="es-UY" dirty="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3 Marcador de contenido" descr="CISOLEICO.gif"/>
          <p:cNvPicPr>
            <a:picLocks noGrp="1" noChangeAspect="1"/>
          </p:cNvPicPr>
          <p:nvPr>
            <p:ph idx="1"/>
          </p:nvPr>
        </p:nvPicPr>
        <p:blipFill>
          <a:blip r:embed="rId2"/>
          <a:srcRect/>
          <a:stretch>
            <a:fillRect/>
          </a:stretch>
        </p:blipFill>
        <p:spPr>
          <a:xfrm>
            <a:off x="1258888" y="1196975"/>
            <a:ext cx="5976937" cy="1511300"/>
          </a:xfrm>
        </p:spPr>
      </p:pic>
      <p:sp>
        <p:nvSpPr>
          <p:cNvPr id="2" name="1 Título"/>
          <p:cNvSpPr>
            <a:spLocks noGrp="1"/>
          </p:cNvSpPr>
          <p:nvPr>
            <p:ph type="title"/>
          </p:nvPr>
        </p:nvSpPr>
        <p:spPr/>
        <p:txBody>
          <a:bodyPr/>
          <a:lstStyle/>
          <a:p>
            <a:pPr fontAlgn="auto">
              <a:spcAft>
                <a:spcPts val="0"/>
              </a:spcAft>
              <a:defRPr/>
            </a:pPr>
            <a:r>
              <a:rPr lang="es-UY" sz="3200" dirty="0" smtClean="0">
                <a:effectLst/>
              </a:rPr>
              <a:t>ÁCIDO OLEICO </a:t>
            </a:r>
            <a:r>
              <a:rPr lang="es-UY" sz="3200" b="0" dirty="0" smtClean="0">
                <a:effectLst/>
              </a:rPr>
              <a:t>C</a:t>
            </a:r>
            <a:r>
              <a:rPr lang="es-UY" sz="2800" b="0" dirty="0" smtClean="0">
                <a:effectLst/>
              </a:rPr>
              <a:t>18:1 </a:t>
            </a:r>
            <a:r>
              <a:rPr lang="el-GR" sz="2800" b="0" dirty="0" smtClean="0">
                <a:effectLst/>
              </a:rPr>
              <a:t>Δ</a:t>
            </a:r>
            <a:r>
              <a:rPr lang="es-UY" sz="2800" b="0" dirty="0" smtClean="0">
                <a:effectLst/>
              </a:rPr>
              <a:t>9  </a:t>
            </a:r>
            <a:br>
              <a:rPr lang="es-UY" sz="2800" b="0" dirty="0" smtClean="0">
                <a:effectLst/>
              </a:rPr>
            </a:br>
            <a:r>
              <a:rPr lang="es-UY" sz="2800" b="0" dirty="0" smtClean="0">
                <a:effectLst/>
              </a:rPr>
              <a:t>CIS-9-OCTADECENOICO   ;   </a:t>
            </a:r>
            <a:r>
              <a:rPr lang="el-GR" sz="2800" b="0" dirty="0" smtClean="0">
                <a:effectLst/>
              </a:rPr>
              <a:t>ω</a:t>
            </a:r>
            <a:r>
              <a:rPr lang="es-UY" sz="2800" b="0" dirty="0" smtClean="0">
                <a:effectLst/>
              </a:rPr>
              <a:t> </a:t>
            </a:r>
            <a:r>
              <a:rPr lang="es-UY" sz="2800" b="0" dirty="0" smtClean="0">
                <a:effectLst/>
              </a:rPr>
              <a:t>9 </a:t>
            </a:r>
            <a:endParaRPr lang="es-UY" sz="3200" b="0" dirty="0">
              <a:effectLst/>
            </a:endParaRPr>
          </a:p>
        </p:txBody>
      </p:sp>
      <p:pic>
        <p:nvPicPr>
          <p:cNvPr id="25603" name="4 Imagen" descr="oleicoanim.gif"/>
          <p:cNvPicPr>
            <a:picLocks noChangeAspect="1"/>
          </p:cNvPicPr>
          <p:nvPr/>
        </p:nvPicPr>
        <p:blipFill>
          <a:blip r:embed="rId3"/>
          <a:srcRect/>
          <a:stretch>
            <a:fillRect/>
          </a:stretch>
        </p:blipFill>
        <p:spPr bwMode="auto">
          <a:xfrm>
            <a:off x="4600575" y="2733675"/>
            <a:ext cx="4543425" cy="41243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3 Marcador de contenido" descr="LINOLEICOGIVF2.gif"/>
          <p:cNvPicPr>
            <a:picLocks noGrp="1" noChangeAspect="1"/>
          </p:cNvPicPr>
          <p:nvPr>
            <p:ph idx="1"/>
          </p:nvPr>
        </p:nvPicPr>
        <p:blipFill>
          <a:blip r:embed="rId2"/>
          <a:srcRect/>
          <a:stretch>
            <a:fillRect/>
          </a:stretch>
        </p:blipFill>
        <p:spPr>
          <a:xfrm>
            <a:off x="3635375" y="1412875"/>
            <a:ext cx="4038600" cy="2476500"/>
          </a:xfrm>
        </p:spPr>
      </p:pic>
      <p:sp>
        <p:nvSpPr>
          <p:cNvPr id="2" name="1 Título"/>
          <p:cNvSpPr>
            <a:spLocks noGrp="1"/>
          </p:cNvSpPr>
          <p:nvPr>
            <p:ph type="title"/>
          </p:nvPr>
        </p:nvSpPr>
        <p:spPr/>
        <p:txBody>
          <a:bodyPr/>
          <a:lstStyle/>
          <a:p>
            <a:pPr fontAlgn="auto">
              <a:spcAft>
                <a:spcPts val="0"/>
              </a:spcAft>
              <a:defRPr/>
            </a:pPr>
            <a:r>
              <a:rPr lang="es-UY" sz="3200" dirty="0" smtClean="0">
                <a:effectLst/>
              </a:rPr>
              <a:t>ÁCIDO LINOLEICO </a:t>
            </a:r>
            <a:r>
              <a:rPr lang="es-UY" sz="3200" b="0" dirty="0" smtClean="0">
                <a:effectLst/>
              </a:rPr>
              <a:t>C </a:t>
            </a:r>
            <a:r>
              <a:rPr lang="es-UY" sz="2800" b="0" dirty="0" smtClean="0">
                <a:effectLst/>
              </a:rPr>
              <a:t>18:2 </a:t>
            </a:r>
            <a:r>
              <a:rPr lang="el-GR" sz="3200" b="0" dirty="0" smtClean="0">
                <a:effectLst/>
                <a:latin typeface="Calibri"/>
              </a:rPr>
              <a:t>Δ</a:t>
            </a:r>
            <a:r>
              <a:rPr lang="es-AR" sz="3200" b="0" baseline="30000" dirty="0" smtClean="0">
                <a:effectLst/>
                <a:latin typeface="Calibri"/>
              </a:rPr>
              <a:t> 9,12    </a:t>
            </a:r>
            <a:r>
              <a:rPr lang="es-UY" sz="2800" b="0" dirty="0" smtClean="0">
                <a:effectLst/>
              </a:rPr>
              <a:t>;</a:t>
            </a:r>
            <a:r>
              <a:rPr lang="es-AR" sz="3200" b="0" baseline="30000" dirty="0" smtClean="0">
                <a:effectLst/>
                <a:latin typeface="Calibri"/>
              </a:rPr>
              <a:t>   </a:t>
            </a:r>
            <a:r>
              <a:rPr lang="es-AR" sz="4800" b="0" baseline="30000" dirty="0" smtClean="0">
                <a:effectLst/>
                <a:latin typeface="Calibri"/>
              </a:rPr>
              <a:t/>
            </a:r>
            <a:br>
              <a:rPr lang="es-AR" sz="4800" b="0" baseline="30000" dirty="0" smtClean="0">
                <a:effectLst/>
                <a:latin typeface="Calibri"/>
              </a:rPr>
            </a:br>
            <a:r>
              <a:rPr lang="es-AR" sz="2800" b="0" dirty="0" smtClean="0">
                <a:effectLst/>
              </a:rPr>
              <a:t>CIS-9-12-OCTADECADIENOICO</a:t>
            </a:r>
            <a:r>
              <a:rPr lang="es-AR" sz="2800" b="0" dirty="0" smtClean="0">
                <a:effectLst/>
                <a:latin typeface="Calibri"/>
              </a:rPr>
              <a:t>  ;</a:t>
            </a:r>
            <a:r>
              <a:rPr lang="es-AR" sz="3200" b="0" baseline="30000" dirty="0" smtClean="0">
                <a:effectLst/>
                <a:latin typeface="Calibri"/>
              </a:rPr>
              <a:t>  </a:t>
            </a:r>
            <a:r>
              <a:rPr lang="es-AR" sz="3200" b="0" dirty="0" smtClean="0">
                <a:effectLst/>
                <a:latin typeface="Calibri"/>
              </a:rPr>
              <a:t> </a:t>
            </a:r>
            <a:r>
              <a:rPr lang="el-GR" sz="2800" b="0" dirty="0" smtClean="0">
                <a:effectLst/>
              </a:rPr>
              <a:t>ω</a:t>
            </a:r>
            <a:r>
              <a:rPr lang="es-UY" sz="2800" b="0" dirty="0" smtClean="0">
                <a:effectLst/>
              </a:rPr>
              <a:t> 6,9 </a:t>
            </a:r>
            <a:endParaRPr lang="es-UY" sz="2800" b="0" dirty="0">
              <a:effectLst/>
            </a:endParaRPr>
          </a:p>
        </p:txBody>
      </p:sp>
      <p:pic>
        <p:nvPicPr>
          <p:cNvPr id="26627" name="6 Imagen" descr="LINOLEICOANIM.gif"/>
          <p:cNvPicPr>
            <a:picLocks noChangeAspect="1"/>
          </p:cNvPicPr>
          <p:nvPr/>
        </p:nvPicPr>
        <p:blipFill>
          <a:blip r:embed="rId3"/>
          <a:srcRect/>
          <a:stretch>
            <a:fillRect/>
          </a:stretch>
        </p:blipFill>
        <p:spPr bwMode="auto">
          <a:xfrm rot="-9687359">
            <a:off x="539750" y="3040063"/>
            <a:ext cx="6451600" cy="28670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3 Marcador de contenido" descr="LINOLÉNICO GIVF.gif"/>
          <p:cNvPicPr>
            <a:picLocks noGrp="1" noChangeAspect="1"/>
          </p:cNvPicPr>
          <p:nvPr>
            <p:ph idx="1"/>
          </p:nvPr>
        </p:nvPicPr>
        <p:blipFill>
          <a:blip r:embed="rId2"/>
          <a:srcRect/>
          <a:stretch>
            <a:fillRect/>
          </a:stretch>
        </p:blipFill>
        <p:spPr>
          <a:xfrm>
            <a:off x="2627313" y="1196975"/>
            <a:ext cx="5329237" cy="2522538"/>
          </a:xfrm>
        </p:spPr>
      </p:pic>
      <p:sp>
        <p:nvSpPr>
          <p:cNvPr id="2" name="1 Título"/>
          <p:cNvSpPr>
            <a:spLocks noGrp="1"/>
          </p:cNvSpPr>
          <p:nvPr>
            <p:ph type="title"/>
          </p:nvPr>
        </p:nvSpPr>
        <p:spPr>
          <a:xfrm>
            <a:off x="457200" y="274638"/>
            <a:ext cx="8229600" cy="1210146"/>
          </a:xfrm>
        </p:spPr>
        <p:txBody>
          <a:bodyPr/>
          <a:lstStyle/>
          <a:p>
            <a:pPr fontAlgn="auto">
              <a:spcAft>
                <a:spcPts val="0"/>
              </a:spcAft>
              <a:defRPr/>
            </a:pPr>
            <a:r>
              <a:rPr lang="es-AR" sz="3200" dirty="0" smtClean="0">
                <a:effectLst/>
              </a:rPr>
              <a:t>ÁCIDO LINOLÉNICO </a:t>
            </a:r>
            <a:r>
              <a:rPr lang="es-AR" sz="3200" b="0" dirty="0" smtClean="0">
                <a:effectLst/>
              </a:rPr>
              <a:t>C 18:3 </a:t>
            </a:r>
            <a:r>
              <a:rPr lang="el-GR" sz="3200" b="0" dirty="0" smtClean="0">
                <a:effectLst/>
                <a:latin typeface="Calibri"/>
              </a:rPr>
              <a:t>Δ</a:t>
            </a:r>
            <a:r>
              <a:rPr lang="es-AR" sz="3200" b="0" baseline="30000" dirty="0" smtClean="0">
                <a:effectLst/>
                <a:latin typeface="Calibri"/>
              </a:rPr>
              <a:t>9,12,15</a:t>
            </a:r>
            <a:br>
              <a:rPr lang="es-AR" sz="3200" b="0" baseline="30000" dirty="0" smtClean="0">
                <a:effectLst/>
                <a:latin typeface="Calibri"/>
              </a:rPr>
            </a:br>
            <a:r>
              <a:rPr lang="es-AR" sz="2800" b="0" baseline="30000" dirty="0" smtClean="0">
                <a:effectLst/>
              </a:rPr>
              <a:t>CIS-9,12,15-OCTADECATRIENOICO</a:t>
            </a:r>
            <a:r>
              <a:rPr lang="es-AR" sz="3200" b="0" baseline="30000" dirty="0" smtClean="0">
                <a:effectLst/>
                <a:latin typeface="Calibri"/>
              </a:rPr>
              <a:t> </a:t>
            </a:r>
            <a:r>
              <a:rPr lang="es-AR" sz="3200" b="0" dirty="0" smtClean="0">
                <a:effectLst/>
                <a:latin typeface="Calibri"/>
              </a:rPr>
              <a:t>  ;  </a:t>
            </a:r>
            <a:r>
              <a:rPr lang="el-GR" sz="2800" b="0" dirty="0" smtClean="0">
                <a:effectLst/>
              </a:rPr>
              <a:t>ω</a:t>
            </a:r>
            <a:r>
              <a:rPr lang="es-UY" sz="2800" b="0" dirty="0" smtClean="0">
                <a:effectLst/>
              </a:rPr>
              <a:t> 3,6,9</a:t>
            </a:r>
            <a:endParaRPr lang="es-MX" sz="2800" b="0" dirty="0">
              <a:effectLst/>
            </a:endParaRPr>
          </a:p>
        </p:txBody>
      </p:sp>
      <p:pic>
        <p:nvPicPr>
          <p:cNvPr id="27651" name="4 Imagen" descr="nLINOLÉNICO ANIM.gif"/>
          <p:cNvPicPr>
            <a:picLocks noChangeAspect="1"/>
          </p:cNvPicPr>
          <p:nvPr/>
        </p:nvPicPr>
        <p:blipFill>
          <a:blip r:embed="rId3"/>
          <a:srcRect/>
          <a:stretch>
            <a:fillRect/>
          </a:stretch>
        </p:blipFill>
        <p:spPr bwMode="auto">
          <a:xfrm>
            <a:off x="1763713" y="3819525"/>
            <a:ext cx="4781550" cy="303847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3 Marcador de contenido" descr="GLICERINA.gif"/>
          <p:cNvPicPr>
            <a:picLocks noGrp="1" noChangeAspect="1"/>
          </p:cNvPicPr>
          <p:nvPr>
            <p:ph idx="1"/>
          </p:nvPr>
        </p:nvPicPr>
        <p:blipFill>
          <a:blip r:embed="rId2"/>
          <a:srcRect/>
          <a:stretch>
            <a:fillRect/>
          </a:stretch>
        </p:blipFill>
        <p:spPr>
          <a:xfrm>
            <a:off x="1258888" y="2492375"/>
            <a:ext cx="1371600" cy="2686050"/>
          </a:xfrm>
        </p:spPr>
      </p:pic>
      <p:sp>
        <p:nvSpPr>
          <p:cNvPr id="2" name="1 Título"/>
          <p:cNvSpPr>
            <a:spLocks noGrp="1"/>
          </p:cNvSpPr>
          <p:nvPr>
            <p:ph type="title"/>
          </p:nvPr>
        </p:nvSpPr>
        <p:spPr>
          <a:xfrm>
            <a:off x="457200" y="274638"/>
            <a:ext cx="8219256" cy="1426170"/>
          </a:xfrm>
        </p:spPr>
        <p:txBody>
          <a:bodyPr>
            <a:normAutofit fontScale="90000"/>
          </a:bodyPr>
          <a:lstStyle/>
          <a:p>
            <a:pPr fontAlgn="auto">
              <a:spcAft>
                <a:spcPts val="0"/>
              </a:spcAft>
              <a:defRPr/>
            </a:pPr>
            <a:r>
              <a:rPr lang="es-MX" sz="3200" dirty="0" smtClean="0">
                <a:effectLst/>
              </a:rPr>
              <a:t>EL ALCOHOL QUE FORMA A LOS TRIGLICÉRIDOS ES LA GLICERINA (PROPANOTRIOL)</a:t>
            </a:r>
            <a:endParaRPr lang="es-MX" sz="3200" dirty="0">
              <a:effectLst/>
            </a:endParaRPr>
          </a:p>
        </p:txBody>
      </p:sp>
      <p:pic>
        <p:nvPicPr>
          <p:cNvPr id="28675" name="4 Imagen" descr="GLICERINANIM.gif"/>
          <p:cNvPicPr>
            <a:picLocks noChangeAspect="1"/>
          </p:cNvPicPr>
          <p:nvPr/>
        </p:nvPicPr>
        <p:blipFill>
          <a:blip r:embed="rId3"/>
          <a:srcRect/>
          <a:stretch>
            <a:fillRect/>
          </a:stretch>
        </p:blipFill>
        <p:spPr bwMode="auto">
          <a:xfrm>
            <a:off x="4859338" y="2276475"/>
            <a:ext cx="2609850" cy="34385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2 Marcador de contenido"/>
          <p:cNvSpPr>
            <a:spLocks noGrp="1"/>
          </p:cNvSpPr>
          <p:nvPr>
            <p:ph idx="1"/>
          </p:nvPr>
        </p:nvSpPr>
        <p:spPr>
          <a:xfrm>
            <a:off x="457200" y="549275"/>
            <a:ext cx="8229600" cy="5576888"/>
          </a:xfrm>
        </p:spPr>
        <p:txBody>
          <a:bodyPr/>
          <a:lstStyle/>
          <a:p>
            <a:r>
              <a:rPr lang="es-UY" smtClean="0"/>
              <a:t> SI LOS COMPONENTES ÁCIDOS  DE UN TRIGLICÉRIDO SON </a:t>
            </a:r>
            <a:r>
              <a:rPr lang="es-UY" b="1" smtClean="0"/>
              <a:t>IGUALES</a:t>
            </a:r>
            <a:r>
              <a:rPr lang="es-UY" smtClean="0"/>
              <a:t> Y </a:t>
            </a:r>
            <a:r>
              <a:rPr lang="es-UY" b="1" smtClean="0"/>
              <a:t>SATURADOS</a:t>
            </a:r>
            <a:r>
              <a:rPr lang="es-UY" smtClean="0"/>
              <a:t> SE LLAMAN </a:t>
            </a:r>
            <a:r>
              <a:rPr lang="es-UY" b="1" smtClean="0"/>
              <a:t>GRASAS SIMPLES</a:t>
            </a:r>
          </a:p>
          <a:p>
            <a:endParaRPr lang="es-UY" smtClean="0"/>
          </a:p>
          <a:p>
            <a:r>
              <a:rPr lang="es-UY" smtClean="0"/>
              <a:t>SI LOS COMPONENTES ÁCIDOS SON </a:t>
            </a:r>
            <a:r>
              <a:rPr lang="es-UY" b="1" smtClean="0"/>
              <a:t>IGUALES </a:t>
            </a:r>
            <a:r>
              <a:rPr lang="es-UY" smtClean="0"/>
              <a:t>E</a:t>
            </a:r>
            <a:r>
              <a:rPr lang="es-UY" b="1" smtClean="0"/>
              <a:t> INSATURADOS </a:t>
            </a:r>
            <a:r>
              <a:rPr lang="es-UY" smtClean="0"/>
              <a:t>SE LLAMAN </a:t>
            </a:r>
            <a:r>
              <a:rPr lang="es-UY" b="1" smtClean="0"/>
              <a:t>ACEITES SIMPLES</a:t>
            </a:r>
          </a:p>
          <a:p>
            <a:endParaRPr lang="es-UY" b="1" smtClean="0"/>
          </a:p>
          <a:p>
            <a:r>
              <a:rPr lang="es-UY" smtClean="0"/>
              <a:t>SI LOS COMPONENTES ÁCIDOS SON </a:t>
            </a:r>
            <a:r>
              <a:rPr lang="es-UY" b="1" smtClean="0"/>
              <a:t>DIFERENTES</a:t>
            </a:r>
            <a:r>
              <a:rPr lang="es-UY" smtClean="0"/>
              <a:t> , SERÁN GRASAS O ACEITES </a:t>
            </a:r>
            <a:r>
              <a:rPr lang="es-UY" b="1" smtClean="0"/>
              <a:t>MIXTOS</a:t>
            </a:r>
            <a:r>
              <a:rPr lang="es-UY" smtClean="0"/>
              <a:t> SEGÚN SI PREDOMINAN SATURADOS O INSATURADOS</a:t>
            </a:r>
          </a:p>
          <a:p>
            <a:endParaRPr lang="es-UY" smtClean="0"/>
          </a:p>
          <a:p>
            <a:pPr>
              <a:buFont typeface="Wingdings 3" pitchFamily="18" charset="2"/>
              <a:buNone/>
            </a:pPr>
            <a:endParaRPr lang="es-UY" smtClean="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2 Marcador de contenido"/>
          <p:cNvSpPr>
            <a:spLocks noGrp="1"/>
          </p:cNvSpPr>
          <p:nvPr>
            <p:ph idx="1"/>
          </p:nvPr>
        </p:nvSpPr>
        <p:spPr>
          <a:xfrm>
            <a:off x="457200" y="1412875"/>
            <a:ext cx="8229600" cy="4713288"/>
          </a:xfrm>
        </p:spPr>
        <p:txBody>
          <a:bodyPr/>
          <a:lstStyle/>
          <a:p>
            <a:r>
              <a:rPr lang="es-UY" smtClean="0"/>
              <a:t>PUNTO DE FUSIÓN: en general son bajos, como corresponde a compuestos no polares. sin embargo, hay </a:t>
            </a:r>
            <a:r>
              <a:rPr lang="es-UY" b="1" smtClean="0"/>
              <a:t>diferencias entre los de las grasas y los aceites </a:t>
            </a:r>
            <a:r>
              <a:rPr lang="es-UY" smtClean="0"/>
              <a:t>debido a los ácidos grasos  presentes en ellos.</a:t>
            </a:r>
          </a:p>
          <a:p>
            <a:pPr>
              <a:buFont typeface="Wingdings 3" pitchFamily="18" charset="2"/>
              <a:buNone/>
            </a:pPr>
            <a:r>
              <a:rPr lang="es-UY" smtClean="0"/>
              <a:t>    </a:t>
            </a:r>
            <a:r>
              <a:rPr lang="es-UY" b="1" smtClean="0"/>
              <a:t>GRASAS:</a:t>
            </a:r>
            <a:r>
              <a:rPr lang="es-UY" smtClean="0"/>
              <a:t> Por su estructura las moléculas se </a:t>
            </a:r>
            <a:r>
              <a:rPr lang="es-UY" b="1" smtClean="0"/>
              <a:t>empacan más estrechamente </a:t>
            </a:r>
            <a:r>
              <a:rPr lang="es-UY" smtClean="0"/>
              <a:t>impartiendo así un punto de fusión relativamente alto. Esto explica que a temperatura ambiente se encuentren en estado sólido o semisólido</a:t>
            </a:r>
          </a:p>
        </p:txBody>
      </p:sp>
      <p:sp>
        <p:nvSpPr>
          <p:cNvPr id="2" name="1 Título"/>
          <p:cNvSpPr>
            <a:spLocks noGrp="1"/>
          </p:cNvSpPr>
          <p:nvPr>
            <p:ph type="title"/>
          </p:nvPr>
        </p:nvSpPr>
        <p:spPr/>
        <p:txBody>
          <a:bodyPr/>
          <a:lstStyle/>
          <a:p>
            <a:pPr fontAlgn="auto">
              <a:spcAft>
                <a:spcPts val="0"/>
              </a:spcAft>
              <a:defRPr/>
            </a:pPr>
            <a:r>
              <a:rPr lang="es-UY" dirty="0" smtClean="0"/>
              <a:t>PROPIEDADES FÍSICAS</a:t>
            </a:r>
            <a:endParaRPr lang="es-UY" dirty="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2 Marcador de contenido"/>
          <p:cNvSpPr>
            <a:spLocks noGrp="1"/>
          </p:cNvSpPr>
          <p:nvPr>
            <p:ph idx="1"/>
          </p:nvPr>
        </p:nvSpPr>
        <p:spPr>
          <a:xfrm>
            <a:off x="457200" y="765175"/>
            <a:ext cx="8218488" cy="5360988"/>
          </a:xfrm>
        </p:spPr>
        <p:txBody>
          <a:bodyPr/>
          <a:lstStyle/>
          <a:p>
            <a:pPr>
              <a:buFont typeface="Wingdings 3" pitchFamily="18" charset="2"/>
              <a:buNone/>
            </a:pPr>
            <a:r>
              <a:rPr lang="es-UY" smtClean="0"/>
              <a:t>   </a:t>
            </a:r>
          </a:p>
          <a:p>
            <a:pPr>
              <a:buFont typeface="Wingdings 3" pitchFamily="18" charset="2"/>
              <a:buNone/>
            </a:pPr>
            <a:endParaRPr lang="es-UY" smtClean="0"/>
          </a:p>
          <a:p>
            <a:pPr>
              <a:buFont typeface="Wingdings 3" pitchFamily="18" charset="2"/>
              <a:buNone/>
            </a:pPr>
            <a:endParaRPr lang="es-UY" smtClean="0"/>
          </a:p>
          <a:p>
            <a:pPr>
              <a:buFont typeface="Wingdings 3" pitchFamily="18" charset="2"/>
              <a:buNone/>
            </a:pPr>
            <a:r>
              <a:rPr lang="es-UY" smtClean="0"/>
              <a:t>    ACEITES: Los ácidos grasos insaturados</a:t>
            </a:r>
            <a:r>
              <a:rPr lang="es-UY" b="1" smtClean="0"/>
              <a:t>, </a:t>
            </a:r>
          </a:p>
          <a:p>
            <a:pPr>
              <a:buFont typeface="Wingdings 3" pitchFamily="18" charset="2"/>
              <a:buNone/>
            </a:pPr>
            <a:r>
              <a:rPr lang="es-UY" b="1" smtClean="0"/>
              <a:t>   tienen “dobleces” en su estructura, que impide el empaquetamieto efectivo</a:t>
            </a:r>
            <a:r>
              <a:rPr lang="es-UY" smtClean="0"/>
              <a:t> de las moléculas, esto provoca que el punto de fusión baje y a </a:t>
            </a:r>
            <a:r>
              <a:rPr lang="es-UY" b="1" smtClean="0"/>
              <a:t>temperatura ambiente se encuentren en estado líquido</a:t>
            </a: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3 Marcador de contenido" descr="ESTEARINA.gif"/>
          <p:cNvPicPr>
            <a:picLocks noGrp="1" noChangeAspect="1"/>
          </p:cNvPicPr>
          <p:nvPr>
            <p:ph idx="1"/>
          </p:nvPr>
        </p:nvPicPr>
        <p:blipFill>
          <a:blip r:embed="rId3"/>
          <a:srcRect/>
          <a:stretch>
            <a:fillRect/>
          </a:stretch>
        </p:blipFill>
        <p:spPr>
          <a:xfrm>
            <a:off x="2339975" y="1268413"/>
            <a:ext cx="2076450" cy="4914900"/>
          </a:xfrm>
        </p:spPr>
      </p:pic>
      <p:sp>
        <p:nvSpPr>
          <p:cNvPr id="2" name="1 Título"/>
          <p:cNvSpPr>
            <a:spLocks noGrp="1"/>
          </p:cNvSpPr>
          <p:nvPr>
            <p:ph type="title"/>
          </p:nvPr>
        </p:nvSpPr>
        <p:spPr/>
        <p:txBody>
          <a:bodyPr>
            <a:normAutofit fontScale="90000"/>
          </a:bodyPr>
          <a:lstStyle/>
          <a:p>
            <a:pPr fontAlgn="auto">
              <a:spcAft>
                <a:spcPts val="0"/>
              </a:spcAft>
              <a:defRPr/>
            </a:pPr>
            <a:r>
              <a:rPr lang="es-UY" sz="3200" dirty="0" smtClean="0">
                <a:effectLst/>
              </a:rPr>
              <a:t>ESTRUCTURA DEL TRIGLICÉRIDO FORMADO POR ÁCIDOS GRASOS SATURADOS (GRASA</a:t>
            </a:r>
            <a:r>
              <a:rPr lang="es-UY" sz="3200" dirty="0" smtClean="0"/>
              <a:t>)</a:t>
            </a:r>
            <a:endParaRPr lang="es-UY" sz="3200" dirty="0"/>
          </a:p>
        </p:txBody>
      </p:sp>
      <p:pic>
        <p:nvPicPr>
          <p:cNvPr id="32771" name="4 Imagen" descr="ESTEARINA.gif"/>
          <p:cNvPicPr>
            <a:picLocks noChangeAspect="1"/>
          </p:cNvPicPr>
          <p:nvPr/>
        </p:nvPicPr>
        <p:blipFill>
          <a:blip r:embed="rId3"/>
          <a:srcRect/>
          <a:stretch>
            <a:fillRect/>
          </a:stretch>
        </p:blipFill>
        <p:spPr bwMode="auto">
          <a:xfrm>
            <a:off x="4427538" y="1341438"/>
            <a:ext cx="2076450" cy="4914900"/>
          </a:xfrm>
          <a:prstGeom prst="rect">
            <a:avLst/>
          </a:prstGeom>
          <a:noFill/>
          <a:ln w="9525">
            <a:noFill/>
            <a:miter lim="800000"/>
            <a:headEnd/>
            <a:tailEnd/>
          </a:ln>
        </p:spPr>
      </p:pic>
      <p:sp>
        <p:nvSpPr>
          <p:cNvPr id="32772" name="5 CuadroTexto"/>
          <p:cNvSpPr txBox="1">
            <a:spLocks noChangeArrowheads="1"/>
          </p:cNvSpPr>
          <p:nvPr/>
        </p:nvSpPr>
        <p:spPr bwMode="auto">
          <a:xfrm>
            <a:off x="4716463" y="6211888"/>
            <a:ext cx="4751387" cy="646112"/>
          </a:xfrm>
          <a:prstGeom prst="rect">
            <a:avLst/>
          </a:prstGeom>
          <a:noFill/>
          <a:ln w="9525">
            <a:noFill/>
            <a:miter lim="800000"/>
            <a:headEnd/>
            <a:tailEnd/>
          </a:ln>
        </p:spPr>
        <p:txBody>
          <a:bodyPr>
            <a:spAutoFit/>
          </a:bodyPr>
          <a:lstStyle/>
          <a:p>
            <a:r>
              <a:rPr lang="es-UY">
                <a:latin typeface="Lucida Sans Unicode" pitchFamily="34" charset="0"/>
              </a:rPr>
              <a:t>GRASA SIMPLE  ESTEARINA  (TRIESTEARATO DE GLICERILO)</a:t>
            </a: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a:bodyPr>
          <a:lstStyle/>
          <a:p>
            <a:pPr marL="365760" indent="-256032" fontAlgn="auto">
              <a:spcAft>
                <a:spcPts val="0"/>
              </a:spcAft>
              <a:buFont typeface="Wingdings 3"/>
              <a:buChar char=""/>
              <a:defRPr/>
            </a:pPr>
            <a:r>
              <a:rPr lang="es-UY" sz="3600" dirty="0" smtClean="0"/>
              <a:t>PRODUCCIÓN DE ENERGÍA: 9 </a:t>
            </a:r>
            <a:r>
              <a:rPr lang="es-UY" sz="3600" dirty="0" err="1" smtClean="0"/>
              <a:t>kcal</a:t>
            </a:r>
            <a:r>
              <a:rPr lang="es-UY" sz="3600" dirty="0" smtClean="0"/>
              <a:t>/g</a:t>
            </a:r>
          </a:p>
          <a:p>
            <a:pPr marL="365760" indent="-256032" fontAlgn="auto">
              <a:spcAft>
                <a:spcPts val="0"/>
              </a:spcAft>
              <a:buFont typeface="Wingdings 3"/>
              <a:buChar char=""/>
              <a:defRPr/>
            </a:pPr>
            <a:r>
              <a:rPr lang="es-UY" sz="3600" dirty="0" smtClean="0"/>
              <a:t>FORMAN EL PANÍCULO ADIPOSO QUE PROTEGE A LOS MAMÍFEROS CONTRA EL FRÍO. AISLANTE TÉRMICO.</a:t>
            </a:r>
          </a:p>
          <a:p>
            <a:pPr marL="365760" indent="-256032" fontAlgn="auto">
              <a:spcAft>
                <a:spcPts val="0"/>
              </a:spcAft>
              <a:buFont typeface="Wingdings 3"/>
              <a:buChar char=""/>
              <a:defRPr/>
            </a:pPr>
            <a:r>
              <a:rPr lang="es-UY" sz="3600" dirty="0" smtClean="0"/>
              <a:t>SUJETAN Y PROTEGEN ÓRGANOS, COMO CORAZÓN Y RIÑONES.</a:t>
            </a:r>
          </a:p>
          <a:p>
            <a:pPr marL="365760" indent="-256032" fontAlgn="auto">
              <a:spcAft>
                <a:spcPts val="0"/>
              </a:spcAft>
              <a:buFont typeface="Wingdings 3"/>
              <a:buChar char=""/>
              <a:defRPr/>
            </a:pPr>
            <a:r>
              <a:rPr lang="es-UY" sz="3600" dirty="0" smtClean="0"/>
              <a:t>EN ALGUNOS ANIMALES, PERMITEN LA FLOTACIÓN EN EL AGUA</a:t>
            </a:r>
            <a:endParaRPr lang="es-UY" sz="3600" dirty="0"/>
          </a:p>
        </p:txBody>
      </p:sp>
      <p:sp>
        <p:nvSpPr>
          <p:cNvPr id="2" name="1 Título"/>
          <p:cNvSpPr>
            <a:spLocks noGrp="1"/>
          </p:cNvSpPr>
          <p:nvPr>
            <p:ph type="title"/>
          </p:nvPr>
        </p:nvSpPr>
        <p:spPr/>
        <p:txBody>
          <a:bodyPr/>
          <a:lstStyle/>
          <a:p>
            <a:pPr fontAlgn="auto">
              <a:spcAft>
                <a:spcPts val="0"/>
              </a:spcAft>
              <a:defRPr/>
            </a:pPr>
            <a:r>
              <a:rPr lang="es-UY" dirty="0" smtClean="0">
                <a:effectLst/>
              </a:rPr>
              <a:t>FUNCIONES BIOLÓGICAS</a:t>
            </a:r>
            <a:endParaRPr lang="es-UY" dirty="0">
              <a:effectLst/>
            </a:endParaRPr>
          </a:p>
        </p:txBody>
      </p:sp>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3 Marcador de contenido" descr="LINOLEINA.gif"/>
          <p:cNvPicPr>
            <a:picLocks noGrp="1" noChangeAspect="1"/>
          </p:cNvPicPr>
          <p:nvPr>
            <p:ph idx="1"/>
          </p:nvPr>
        </p:nvPicPr>
        <p:blipFill>
          <a:blip r:embed="rId2"/>
          <a:srcRect/>
          <a:stretch>
            <a:fillRect/>
          </a:stretch>
        </p:blipFill>
        <p:spPr>
          <a:xfrm>
            <a:off x="1187450" y="1484313"/>
            <a:ext cx="2990850" cy="4381500"/>
          </a:xfrm>
        </p:spPr>
      </p:pic>
      <p:sp>
        <p:nvSpPr>
          <p:cNvPr id="2" name="1 Título"/>
          <p:cNvSpPr>
            <a:spLocks noGrp="1"/>
          </p:cNvSpPr>
          <p:nvPr>
            <p:ph type="title"/>
          </p:nvPr>
        </p:nvSpPr>
        <p:spPr/>
        <p:txBody>
          <a:bodyPr>
            <a:normAutofit fontScale="90000"/>
          </a:bodyPr>
          <a:lstStyle/>
          <a:p>
            <a:pPr fontAlgn="auto">
              <a:spcAft>
                <a:spcPts val="0"/>
              </a:spcAft>
              <a:defRPr/>
            </a:pPr>
            <a:r>
              <a:rPr lang="es-UY" sz="3200" dirty="0" smtClean="0">
                <a:effectLst/>
              </a:rPr>
              <a:t>ESTRUCTURA DE TRIGLICÉRIDO FORMADO POR ÁCIDOS GRASOS INSATURADOS (ACEITE)</a:t>
            </a:r>
            <a:endParaRPr lang="es-UY" sz="3200" dirty="0">
              <a:effectLst/>
            </a:endParaRPr>
          </a:p>
        </p:txBody>
      </p:sp>
      <p:pic>
        <p:nvPicPr>
          <p:cNvPr id="34819" name="4 Imagen" descr="LINOLEINA.gif"/>
          <p:cNvPicPr>
            <a:picLocks noChangeAspect="1"/>
          </p:cNvPicPr>
          <p:nvPr/>
        </p:nvPicPr>
        <p:blipFill>
          <a:blip r:embed="rId2"/>
          <a:srcRect/>
          <a:stretch>
            <a:fillRect/>
          </a:stretch>
        </p:blipFill>
        <p:spPr bwMode="auto">
          <a:xfrm>
            <a:off x="4427538" y="1484313"/>
            <a:ext cx="2990850" cy="4381500"/>
          </a:xfrm>
          <a:prstGeom prst="rect">
            <a:avLst/>
          </a:prstGeom>
          <a:noFill/>
          <a:ln w="9525">
            <a:noFill/>
            <a:miter lim="800000"/>
            <a:headEnd/>
            <a:tailEnd/>
          </a:ln>
        </p:spPr>
      </p:pic>
      <p:sp>
        <p:nvSpPr>
          <p:cNvPr id="34820" name="5 CuadroTexto"/>
          <p:cNvSpPr txBox="1">
            <a:spLocks noChangeArrowheads="1"/>
          </p:cNvSpPr>
          <p:nvPr/>
        </p:nvSpPr>
        <p:spPr bwMode="auto">
          <a:xfrm>
            <a:off x="3311525" y="5949950"/>
            <a:ext cx="5832475" cy="646113"/>
          </a:xfrm>
          <a:prstGeom prst="rect">
            <a:avLst/>
          </a:prstGeom>
          <a:noFill/>
          <a:ln w="9525">
            <a:noFill/>
            <a:miter lim="800000"/>
            <a:headEnd/>
            <a:tailEnd/>
          </a:ln>
        </p:spPr>
        <p:txBody>
          <a:bodyPr>
            <a:spAutoFit/>
          </a:bodyPr>
          <a:lstStyle/>
          <a:p>
            <a:r>
              <a:rPr lang="es-UY">
                <a:latin typeface="Lucida Sans Unicode" pitchFamily="34" charset="0"/>
              </a:rPr>
              <a:t>                    ACEITE SIMPLE  OLEÍNA  </a:t>
            </a:r>
          </a:p>
          <a:p>
            <a:r>
              <a:rPr lang="es-UY">
                <a:latin typeface="Lucida Sans Unicode" pitchFamily="34" charset="0"/>
              </a:rPr>
              <a:t>(TRIOLEATO DE GLICERILO)  configuración CIS</a:t>
            </a: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2 Marcador de contenido"/>
          <p:cNvSpPr>
            <a:spLocks noGrp="1"/>
          </p:cNvSpPr>
          <p:nvPr>
            <p:ph idx="1"/>
          </p:nvPr>
        </p:nvSpPr>
        <p:spPr>
          <a:xfrm>
            <a:off x="457200" y="765175"/>
            <a:ext cx="8229600" cy="5360988"/>
          </a:xfrm>
        </p:spPr>
        <p:txBody>
          <a:bodyPr/>
          <a:lstStyle/>
          <a:p>
            <a:r>
              <a:rPr lang="es-UY" sz="2400" smtClean="0"/>
              <a:t>LOS ACEITES PUEDEN CAMBIAR SU ESTRUCTURA POR </a:t>
            </a:r>
            <a:r>
              <a:rPr lang="es-UY" sz="2400" b="1" smtClean="0"/>
              <a:t>HIDROGENACIÓN CATALÍTICA</a:t>
            </a:r>
            <a:r>
              <a:rPr lang="es-UY" sz="2400" smtClean="0"/>
              <a:t>. ESTA PROPIEDAD QUÍMICA  (ADICIÓN DE HIDRÓGENO A LOS DOBLES ENLACES) ES UTILIZADA EN LA INDUSTRIA PARA LA OBTENCIÓN DE MARGARINAS.</a:t>
            </a:r>
          </a:p>
          <a:p>
            <a:endParaRPr lang="es-UY" sz="2400" smtClean="0"/>
          </a:p>
          <a:p>
            <a:endParaRPr lang="es-UY" sz="2400" smtClean="0"/>
          </a:p>
          <a:p>
            <a:endParaRPr lang="es-UY" sz="2400" smtClean="0"/>
          </a:p>
          <a:p>
            <a:endParaRPr lang="es-UY" sz="2400" smtClean="0"/>
          </a:p>
        </p:txBody>
      </p:sp>
      <p:sp>
        <p:nvSpPr>
          <p:cNvPr id="35842" name="8 CuadroTexto"/>
          <p:cNvSpPr txBox="1">
            <a:spLocks noChangeArrowheads="1"/>
          </p:cNvSpPr>
          <p:nvPr/>
        </p:nvSpPr>
        <p:spPr bwMode="auto">
          <a:xfrm>
            <a:off x="3924300" y="4437063"/>
            <a:ext cx="142875" cy="369887"/>
          </a:xfrm>
          <a:prstGeom prst="rect">
            <a:avLst/>
          </a:prstGeom>
          <a:noFill/>
          <a:ln w="9525">
            <a:noFill/>
            <a:miter lim="800000"/>
            <a:headEnd/>
            <a:tailEnd/>
          </a:ln>
        </p:spPr>
        <p:txBody>
          <a:bodyPr>
            <a:spAutoFit/>
          </a:bodyPr>
          <a:lstStyle/>
          <a:p>
            <a:r>
              <a:rPr lang="es-UY">
                <a:latin typeface="Lucida Sans Unicode" pitchFamily="34" charset="0"/>
              </a:rPr>
              <a:t>+</a:t>
            </a:r>
          </a:p>
        </p:txBody>
      </p:sp>
      <p:sp>
        <p:nvSpPr>
          <p:cNvPr id="35843" name="9 CuadroTexto"/>
          <p:cNvSpPr txBox="1">
            <a:spLocks noChangeArrowheads="1"/>
          </p:cNvSpPr>
          <p:nvPr/>
        </p:nvSpPr>
        <p:spPr bwMode="auto">
          <a:xfrm>
            <a:off x="4211638" y="4437063"/>
            <a:ext cx="936625" cy="523875"/>
          </a:xfrm>
          <a:prstGeom prst="rect">
            <a:avLst/>
          </a:prstGeom>
          <a:noFill/>
          <a:ln w="9525">
            <a:noFill/>
            <a:miter lim="800000"/>
            <a:headEnd/>
            <a:tailEnd/>
          </a:ln>
        </p:spPr>
        <p:txBody>
          <a:bodyPr>
            <a:spAutoFit/>
          </a:bodyPr>
          <a:lstStyle/>
          <a:p>
            <a:r>
              <a:rPr lang="es-UY">
                <a:latin typeface="Lucida Sans Unicode" pitchFamily="34" charset="0"/>
              </a:rPr>
              <a:t>6 </a:t>
            </a:r>
            <a:r>
              <a:rPr lang="es-UY" sz="2800">
                <a:latin typeface="Lucida Sans Unicode" pitchFamily="34" charset="0"/>
              </a:rPr>
              <a:t>H</a:t>
            </a:r>
            <a:r>
              <a:rPr lang="es-UY">
                <a:latin typeface="Lucida Sans Unicode" pitchFamily="34" charset="0"/>
              </a:rPr>
              <a:t>2  </a:t>
            </a:r>
          </a:p>
        </p:txBody>
      </p:sp>
      <p:cxnSp>
        <p:nvCxnSpPr>
          <p:cNvPr id="16" name="15 Conector recto de flecha"/>
          <p:cNvCxnSpPr/>
          <p:nvPr/>
        </p:nvCxnSpPr>
        <p:spPr>
          <a:xfrm>
            <a:off x="5076825" y="4724400"/>
            <a:ext cx="3587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45" name="17 CuadroTexto"/>
          <p:cNvSpPr txBox="1">
            <a:spLocks noChangeArrowheads="1"/>
          </p:cNvSpPr>
          <p:nvPr/>
        </p:nvSpPr>
        <p:spPr bwMode="auto">
          <a:xfrm>
            <a:off x="4932363" y="4292600"/>
            <a:ext cx="792162" cy="369888"/>
          </a:xfrm>
          <a:prstGeom prst="rect">
            <a:avLst/>
          </a:prstGeom>
          <a:noFill/>
          <a:ln w="9525">
            <a:noFill/>
            <a:miter lim="800000"/>
            <a:headEnd/>
            <a:tailEnd/>
          </a:ln>
        </p:spPr>
        <p:txBody>
          <a:bodyPr>
            <a:spAutoFit/>
          </a:bodyPr>
          <a:lstStyle/>
          <a:p>
            <a:r>
              <a:rPr lang="es-UY">
                <a:latin typeface="Lucida Sans Unicode" pitchFamily="34" charset="0"/>
              </a:rPr>
              <a:t>Pt,Pd</a:t>
            </a:r>
          </a:p>
        </p:txBody>
      </p:sp>
      <p:pic>
        <p:nvPicPr>
          <p:cNvPr id="35846" name="19 Imagen" descr="ESTARRAYAS.gif"/>
          <p:cNvPicPr>
            <a:picLocks noChangeAspect="1"/>
          </p:cNvPicPr>
          <p:nvPr/>
        </p:nvPicPr>
        <p:blipFill>
          <a:blip r:embed="rId2"/>
          <a:srcRect/>
          <a:stretch>
            <a:fillRect/>
          </a:stretch>
        </p:blipFill>
        <p:spPr bwMode="auto">
          <a:xfrm>
            <a:off x="5676900" y="3213100"/>
            <a:ext cx="3467100" cy="2103438"/>
          </a:xfrm>
          <a:prstGeom prst="rect">
            <a:avLst/>
          </a:prstGeom>
          <a:noFill/>
          <a:ln w="9525">
            <a:noFill/>
            <a:miter lim="800000"/>
            <a:headEnd/>
            <a:tailEnd/>
          </a:ln>
        </p:spPr>
      </p:pic>
      <p:pic>
        <p:nvPicPr>
          <p:cNvPr id="35847" name="20 Imagen" descr="LINOLESIN.gif"/>
          <p:cNvPicPr>
            <a:picLocks noChangeAspect="1"/>
          </p:cNvPicPr>
          <p:nvPr/>
        </p:nvPicPr>
        <p:blipFill>
          <a:blip r:embed="rId3"/>
          <a:srcRect/>
          <a:stretch>
            <a:fillRect/>
          </a:stretch>
        </p:blipFill>
        <p:spPr bwMode="auto">
          <a:xfrm>
            <a:off x="323850" y="3141663"/>
            <a:ext cx="3671888" cy="273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2 Marcador de contenido"/>
          <p:cNvSpPr>
            <a:spLocks noGrp="1"/>
          </p:cNvSpPr>
          <p:nvPr>
            <p:ph idx="1"/>
          </p:nvPr>
        </p:nvSpPr>
        <p:spPr>
          <a:xfrm>
            <a:off x="457200" y="549275"/>
            <a:ext cx="8362950" cy="5576888"/>
          </a:xfrm>
        </p:spPr>
        <p:txBody>
          <a:bodyPr/>
          <a:lstStyle/>
          <a:p>
            <a:pPr>
              <a:lnSpc>
                <a:spcPct val="150000"/>
              </a:lnSpc>
            </a:pPr>
            <a:r>
              <a:rPr lang="es-UY" smtClean="0"/>
              <a:t>Las temperaturas altas y los catalizadores para esta </a:t>
            </a:r>
            <a:r>
              <a:rPr lang="es-UY" sz="2800" smtClean="0"/>
              <a:t>reacción</a:t>
            </a:r>
            <a:r>
              <a:rPr lang="es-UY" smtClean="0"/>
              <a:t> debilitan los enlaces dobles y, como efecto secundario, causan en un gran porcentaje, que </a:t>
            </a:r>
            <a:r>
              <a:rPr lang="es-UY" b="1" smtClean="0"/>
              <a:t>los aceites naturales  cis se convierten en grasas trans</a:t>
            </a:r>
            <a:r>
              <a:rPr lang="es-UY" smtClean="0"/>
              <a:t>, altamente perjudiciales para la salud. Este proceso ocurre principalmente en los aceites parcialmente hidrogenados.</a:t>
            </a: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contenido"/>
          <p:cNvSpPr>
            <a:spLocks noGrp="1"/>
          </p:cNvSpPr>
          <p:nvPr>
            <p:ph idx="1"/>
          </p:nvPr>
        </p:nvSpPr>
        <p:spPr>
          <a:xfrm>
            <a:off x="457200" y="333375"/>
            <a:ext cx="8229600" cy="5673725"/>
          </a:xfrm>
        </p:spPr>
        <p:txBody>
          <a:bodyPr/>
          <a:lstStyle/>
          <a:p>
            <a:r>
              <a:rPr lang="es-UY" sz="2800" smtClean="0"/>
              <a:t>Los triglicéridos  trans son lineales y  pueden tener ramificaciones en los carbonos implicados en el doble enlace.</a:t>
            </a:r>
          </a:p>
          <a:p>
            <a:pPr>
              <a:buFont typeface="Wingdings 3" pitchFamily="18" charset="2"/>
              <a:buNone/>
            </a:pPr>
            <a:endParaRPr lang="es-UY" sz="2800" smtClean="0"/>
          </a:p>
          <a:p>
            <a:r>
              <a:rPr lang="es-UY" sz="2800" smtClean="0"/>
              <a:t> Incorporados al organismo, aumentan la concentración de lipoproteínas de baja densidad (LDL) en la sangre y disminuyen las lipoproteínas de alta densidad (HDL), responsables de transportar lo que llamamos el "colesterol bueno", provocando un mayor riesgo de sufrir enfermedades cardiovasculares.</a:t>
            </a:r>
          </a:p>
          <a:p>
            <a:pPr>
              <a:buFont typeface="Wingdings 3" pitchFamily="18" charset="2"/>
              <a:buNone/>
            </a:pPr>
            <a:endParaRPr lang="es-UY" sz="2800" smtClean="0"/>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3 Marcador de contenido" descr="masitas.jpg"/>
          <p:cNvPicPr>
            <a:picLocks noGrp="1" noChangeAspect="1"/>
          </p:cNvPicPr>
          <p:nvPr>
            <p:ph idx="1"/>
          </p:nvPr>
        </p:nvPicPr>
        <p:blipFill>
          <a:blip r:embed="rId2"/>
          <a:srcRect/>
          <a:stretch>
            <a:fillRect/>
          </a:stretch>
        </p:blipFill>
        <p:spPr>
          <a:xfrm>
            <a:off x="827088" y="1052513"/>
            <a:ext cx="1441450" cy="1271587"/>
          </a:xfrm>
        </p:spPr>
      </p:pic>
      <p:pic>
        <p:nvPicPr>
          <p:cNvPr id="38914" name="4 Imagen" descr="hambur.jpg"/>
          <p:cNvPicPr>
            <a:picLocks noChangeAspect="1"/>
          </p:cNvPicPr>
          <p:nvPr/>
        </p:nvPicPr>
        <p:blipFill>
          <a:blip r:embed="rId3"/>
          <a:srcRect/>
          <a:stretch>
            <a:fillRect/>
          </a:stretch>
        </p:blipFill>
        <p:spPr bwMode="auto">
          <a:xfrm>
            <a:off x="3995738" y="5157788"/>
            <a:ext cx="1800225" cy="1485900"/>
          </a:xfrm>
          <a:prstGeom prst="rect">
            <a:avLst/>
          </a:prstGeom>
          <a:noFill/>
          <a:ln w="9525">
            <a:noFill/>
            <a:miter lim="800000"/>
            <a:headEnd/>
            <a:tailEnd/>
          </a:ln>
        </p:spPr>
      </p:pic>
      <p:pic>
        <p:nvPicPr>
          <p:cNvPr id="38915" name="5 Imagen" descr="papas.jpg"/>
          <p:cNvPicPr>
            <a:picLocks noChangeAspect="1"/>
          </p:cNvPicPr>
          <p:nvPr/>
        </p:nvPicPr>
        <p:blipFill>
          <a:blip r:embed="rId4"/>
          <a:srcRect/>
          <a:stretch>
            <a:fillRect/>
          </a:stretch>
        </p:blipFill>
        <p:spPr bwMode="auto">
          <a:xfrm>
            <a:off x="323850" y="4221163"/>
            <a:ext cx="1655763" cy="1200150"/>
          </a:xfrm>
          <a:prstGeom prst="rect">
            <a:avLst/>
          </a:prstGeom>
          <a:noFill/>
          <a:ln w="9525">
            <a:noFill/>
            <a:miter lim="800000"/>
            <a:headEnd/>
            <a:tailEnd/>
          </a:ln>
        </p:spPr>
      </p:pic>
      <p:cxnSp>
        <p:nvCxnSpPr>
          <p:cNvPr id="10" name="9 Conector curvado"/>
          <p:cNvCxnSpPr/>
          <p:nvPr/>
        </p:nvCxnSpPr>
        <p:spPr>
          <a:xfrm>
            <a:off x="539750" y="1844675"/>
            <a:ext cx="1800225" cy="8636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curvado"/>
          <p:cNvCxnSpPr/>
          <p:nvPr/>
        </p:nvCxnSpPr>
        <p:spPr>
          <a:xfrm flipV="1">
            <a:off x="1042988" y="3500438"/>
            <a:ext cx="1512887" cy="72072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Multiplicar"/>
          <p:cNvSpPr/>
          <p:nvPr/>
        </p:nvSpPr>
        <p:spPr>
          <a:xfrm>
            <a:off x="900113" y="4437063"/>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UY"/>
          </a:p>
        </p:txBody>
      </p:sp>
      <p:sp>
        <p:nvSpPr>
          <p:cNvPr id="22" name="21 Multiplicar"/>
          <p:cNvSpPr/>
          <p:nvPr/>
        </p:nvSpPr>
        <p:spPr>
          <a:xfrm>
            <a:off x="4356100" y="5732463"/>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UY"/>
          </a:p>
        </p:txBody>
      </p:sp>
      <p:sp>
        <p:nvSpPr>
          <p:cNvPr id="23" name="22 Multiplicar"/>
          <p:cNvSpPr/>
          <p:nvPr/>
        </p:nvSpPr>
        <p:spPr>
          <a:xfrm>
            <a:off x="1187450" y="1412875"/>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UY"/>
          </a:p>
        </p:txBody>
      </p:sp>
      <p:cxnSp>
        <p:nvCxnSpPr>
          <p:cNvPr id="33" name="32 Conector curvado"/>
          <p:cNvCxnSpPr/>
          <p:nvPr/>
        </p:nvCxnSpPr>
        <p:spPr>
          <a:xfrm rot="5400000" flipH="1" flipV="1">
            <a:off x="5723732" y="5372894"/>
            <a:ext cx="1081087" cy="50482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38922" name="33 Imagen" descr="TRANSOLEICO1.gif"/>
          <p:cNvPicPr>
            <a:picLocks noChangeAspect="1"/>
          </p:cNvPicPr>
          <p:nvPr/>
        </p:nvPicPr>
        <p:blipFill>
          <a:blip r:embed="rId5"/>
          <a:srcRect/>
          <a:stretch>
            <a:fillRect/>
          </a:stretch>
        </p:blipFill>
        <p:spPr bwMode="auto">
          <a:xfrm>
            <a:off x="3132138" y="1196975"/>
            <a:ext cx="5327650" cy="3198813"/>
          </a:xfrm>
          <a:prstGeom prst="rect">
            <a:avLst/>
          </a:prstGeom>
          <a:noFill/>
          <a:ln w="9525">
            <a:noFill/>
            <a:miter lim="800000"/>
            <a:headEnd/>
            <a:tailEnd/>
          </a:ln>
        </p:spPr>
      </p:pic>
      <p:sp>
        <p:nvSpPr>
          <p:cNvPr id="13" name="12 Elipse"/>
          <p:cNvSpPr/>
          <p:nvPr/>
        </p:nvSpPr>
        <p:spPr>
          <a:xfrm>
            <a:off x="5148263" y="1484313"/>
            <a:ext cx="719137" cy="5762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UY"/>
          </a:p>
        </p:txBody>
      </p:sp>
      <p:sp>
        <p:nvSpPr>
          <p:cNvPr id="15" name="14 Elipse"/>
          <p:cNvSpPr/>
          <p:nvPr/>
        </p:nvSpPr>
        <p:spPr>
          <a:xfrm>
            <a:off x="5148263" y="2565400"/>
            <a:ext cx="647700" cy="647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UY"/>
          </a:p>
        </p:txBody>
      </p:sp>
      <p:sp>
        <p:nvSpPr>
          <p:cNvPr id="17" name="16 Elipse"/>
          <p:cNvSpPr/>
          <p:nvPr/>
        </p:nvSpPr>
        <p:spPr>
          <a:xfrm>
            <a:off x="5580063" y="3500438"/>
            <a:ext cx="431800" cy="6492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UY"/>
          </a:p>
        </p:txBody>
      </p:sp>
      <p:sp>
        <p:nvSpPr>
          <p:cNvPr id="38926" name="17 CuadroTexto"/>
          <p:cNvSpPr txBox="1">
            <a:spLocks noChangeArrowheads="1"/>
          </p:cNvSpPr>
          <p:nvPr/>
        </p:nvSpPr>
        <p:spPr bwMode="auto">
          <a:xfrm>
            <a:off x="4427538" y="692150"/>
            <a:ext cx="2520950" cy="646113"/>
          </a:xfrm>
          <a:prstGeom prst="rect">
            <a:avLst/>
          </a:prstGeom>
          <a:noFill/>
          <a:ln w="9525">
            <a:noFill/>
            <a:miter lim="800000"/>
            <a:headEnd/>
            <a:tailEnd/>
          </a:ln>
        </p:spPr>
        <p:txBody>
          <a:bodyPr>
            <a:spAutoFit/>
          </a:bodyPr>
          <a:lstStyle/>
          <a:p>
            <a:r>
              <a:rPr lang="es-UY">
                <a:latin typeface="Lucida Sans Unicode" pitchFamily="34" charset="0"/>
              </a:rPr>
              <a:t>OLEÍNA TRANS</a:t>
            </a:r>
          </a:p>
          <a:p>
            <a:endParaRPr lang="es-UY">
              <a:latin typeface="Lucida Sans Unicode" pitchFamily="34"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2 Marcador de contenido"/>
          <p:cNvSpPr>
            <a:spLocks noGrp="1"/>
          </p:cNvSpPr>
          <p:nvPr>
            <p:ph idx="1"/>
          </p:nvPr>
        </p:nvSpPr>
        <p:spPr>
          <a:xfrm>
            <a:off x="457200" y="1196975"/>
            <a:ext cx="8229600" cy="4929188"/>
          </a:xfrm>
        </p:spPr>
        <p:txBody>
          <a:bodyPr/>
          <a:lstStyle/>
          <a:p>
            <a:r>
              <a:rPr lang="es-UY" sz="2800" smtClean="0"/>
              <a:t>TANTO GRASAS COMO ACEITES, SON INSOLUBLES EN AGUA Y  MENOS DENSOS QUE ELLA, POR LO QUE FLOTAN </a:t>
            </a:r>
          </a:p>
          <a:p>
            <a:r>
              <a:rPr lang="es-UY" sz="2800" smtClean="0"/>
              <a:t>SON MUY SOLUBLES EN</a:t>
            </a:r>
          </a:p>
          <a:p>
            <a:pPr>
              <a:buFont typeface="Wingdings 3" pitchFamily="18" charset="2"/>
              <a:buNone/>
            </a:pPr>
            <a:r>
              <a:rPr lang="es-UY" sz="2800" smtClean="0"/>
              <a:t>  SOLVENTES ORGÁNICOS </a:t>
            </a:r>
          </a:p>
          <a:p>
            <a:pPr>
              <a:buFont typeface="Wingdings 3" pitchFamily="18" charset="2"/>
              <a:buNone/>
            </a:pPr>
            <a:r>
              <a:rPr lang="es-UY" sz="2800" smtClean="0"/>
              <a:t>  NO POLARES.</a:t>
            </a:r>
          </a:p>
          <a:p>
            <a:pPr>
              <a:buFont typeface="Wingdings 3" pitchFamily="18" charset="2"/>
              <a:buNone/>
            </a:pPr>
            <a:endParaRPr lang="es-UY" sz="2800" smtClean="0"/>
          </a:p>
        </p:txBody>
      </p:sp>
      <p:sp>
        <p:nvSpPr>
          <p:cNvPr id="2" name="1 Título"/>
          <p:cNvSpPr>
            <a:spLocks noGrp="1"/>
          </p:cNvSpPr>
          <p:nvPr>
            <p:ph type="title"/>
          </p:nvPr>
        </p:nvSpPr>
        <p:spPr>
          <a:xfrm>
            <a:off x="457200" y="274638"/>
            <a:ext cx="8229600" cy="634082"/>
          </a:xfrm>
        </p:spPr>
        <p:txBody>
          <a:bodyPr>
            <a:normAutofit fontScale="90000"/>
          </a:bodyPr>
          <a:lstStyle/>
          <a:p>
            <a:pPr fontAlgn="auto">
              <a:spcAft>
                <a:spcPts val="0"/>
              </a:spcAft>
              <a:defRPr/>
            </a:pPr>
            <a:r>
              <a:rPr lang="es-UY" dirty="0" smtClean="0">
                <a:effectLst/>
              </a:rPr>
              <a:t>DENSIDAD Y SOLUBILIDAD</a:t>
            </a:r>
            <a:endParaRPr lang="es-UY" dirty="0">
              <a:effectLst/>
            </a:endParaRPr>
          </a:p>
        </p:txBody>
      </p:sp>
      <p:pic>
        <p:nvPicPr>
          <p:cNvPr id="39939" name="3 Imagen" descr="EMBUDO.jpg"/>
          <p:cNvPicPr>
            <a:picLocks noChangeAspect="1"/>
          </p:cNvPicPr>
          <p:nvPr/>
        </p:nvPicPr>
        <p:blipFill>
          <a:blip r:embed="rId2"/>
          <a:srcRect/>
          <a:stretch>
            <a:fillRect/>
          </a:stretch>
        </p:blipFill>
        <p:spPr bwMode="auto">
          <a:xfrm>
            <a:off x="6516688" y="2636838"/>
            <a:ext cx="2447925" cy="3716337"/>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5538"/>
            <a:ext cx="8229600" cy="4881562"/>
          </a:xfrm>
        </p:spPr>
        <p:txBody>
          <a:bodyPr>
            <a:normAutofit fontScale="92500" lnSpcReduction="10000"/>
          </a:bodyPr>
          <a:lstStyle/>
          <a:p>
            <a:pPr marL="365760" indent="-256032" fontAlgn="auto">
              <a:spcAft>
                <a:spcPts val="0"/>
              </a:spcAft>
              <a:buFont typeface="Wingdings 3"/>
              <a:buNone/>
              <a:defRPr/>
            </a:pPr>
            <a:r>
              <a:rPr lang="es-UY" b="1" dirty="0" smtClean="0"/>
              <a:t>1</a:t>
            </a:r>
            <a:r>
              <a:rPr lang="es-UY" dirty="0" smtClean="0"/>
              <a:t>)Represente con la fórmula </a:t>
            </a:r>
            <a:r>
              <a:rPr lang="es-UY" dirty="0" err="1" smtClean="0"/>
              <a:t>semidesarrollada</a:t>
            </a:r>
            <a:r>
              <a:rPr lang="es-UY" dirty="0" smtClean="0"/>
              <a:t>  las siguientes moléculas:</a:t>
            </a:r>
          </a:p>
          <a:p>
            <a:pPr marL="365760" indent="-256032" fontAlgn="auto">
              <a:spcAft>
                <a:spcPts val="0"/>
              </a:spcAft>
              <a:buFont typeface="Wingdings 3"/>
              <a:buNone/>
              <a:defRPr/>
            </a:pPr>
            <a:r>
              <a:rPr lang="es-UY" dirty="0" smtClean="0"/>
              <a:t>         A) ácido palmítico</a:t>
            </a:r>
          </a:p>
          <a:p>
            <a:pPr marL="365760" indent="-256032" fontAlgn="auto">
              <a:spcAft>
                <a:spcPts val="0"/>
              </a:spcAft>
              <a:buFont typeface="Wingdings 3"/>
              <a:buNone/>
              <a:defRPr/>
            </a:pPr>
            <a:r>
              <a:rPr lang="es-UY" dirty="0" smtClean="0"/>
              <a:t>         B) Glicerina</a:t>
            </a:r>
          </a:p>
          <a:p>
            <a:pPr marL="365760" indent="-256032" fontAlgn="auto">
              <a:spcAft>
                <a:spcPts val="0"/>
              </a:spcAft>
              <a:buFont typeface="Wingdings 3"/>
              <a:buNone/>
              <a:defRPr/>
            </a:pPr>
            <a:r>
              <a:rPr lang="es-UY" dirty="0" smtClean="0"/>
              <a:t>         C) ácido C18:2 </a:t>
            </a:r>
            <a:r>
              <a:rPr lang="el-GR" dirty="0" smtClean="0"/>
              <a:t>ω</a:t>
            </a:r>
            <a:r>
              <a:rPr lang="es-UY" dirty="0" smtClean="0"/>
              <a:t> 6,9</a:t>
            </a:r>
          </a:p>
          <a:p>
            <a:pPr marL="365760" indent="-256032" fontAlgn="auto">
              <a:spcAft>
                <a:spcPts val="0"/>
              </a:spcAft>
              <a:buFont typeface="Wingdings 3"/>
              <a:buNone/>
              <a:defRPr/>
            </a:pPr>
            <a:r>
              <a:rPr lang="es-UY" b="1" dirty="0" smtClean="0"/>
              <a:t>2) </a:t>
            </a:r>
            <a:r>
              <a:rPr lang="es-UY" dirty="0" smtClean="0"/>
              <a:t>¿Cómo podría explicar la baja solubilidad de las grasas en agua? </a:t>
            </a:r>
          </a:p>
          <a:p>
            <a:pPr marL="365760" indent="-256032" fontAlgn="auto">
              <a:spcAft>
                <a:spcPts val="0"/>
              </a:spcAft>
              <a:buFont typeface="Wingdings 3"/>
              <a:buNone/>
              <a:defRPr/>
            </a:pPr>
            <a:r>
              <a:rPr lang="es-UY" b="1" dirty="0" smtClean="0"/>
              <a:t>3) </a:t>
            </a:r>
            <a:r>
              <a:rPr lang="es-UY" dirty="0" smtClean="0"/>
              <a:t>El VIPEZ es un suplemento diseñado en Uruguay, busque información sobre sus beneficios en la salud.</a:t>
            </a:r>
          </a:p>
          <a:p>
            <a:pPr marL="365760" indent="-256032" fontAlgn="auto">
              <a:spcAft>
                <a:spcPts val="0"/>
              </a:spcAft>
              <a:buFont typeface="Wingdings 3"/>
              <a:buNone/>
              <a:defRPr/>
            </a:pPr>
            <a:r>
              <a:rPr lang="es-UY" b="1" dirty="0" smtClean="0"/>
              <a:t>4) </a:t>
            </a:r>
            <a:r>
              <a:rPr lang="es-UY" dirty="0" smtClean="0"/>
              <a:t>¿qué propiedad de grasas y aceites ayuda a la flotación de ciertos animales marinos? Fundamente sus respuesta. </a:t>
            </a:r>
          </a:p>
          <a:p>
            <a:pPr marL="365760" indent="-256032" fontAlgn="auto">
              <a:spcAft>
                <a:spcPts val="0"/>
              </a:spcAft>
              <a:buFont typeface="Wingdings 3"/>
              <a:buChar char=""/>
              <a:defRPr/>
            </a:pPr>
            <a:endParaRPr lang="es-UY" dirty="0"/>
          </a:p>
        </p:txBody>
      </p:sp>
      <p:sp>
        <p:nvSpPr>
          <p:cNvPr id="3" name="2 Título"/>
          <p:cNvSpPr>
            <a:spLocks noGrp="1"/>
          </p:cNvSpPr>
          <p:nvPr>
            <p:ph type="title"/>
          </p:nvPr>
        </p:nvSpPr>
        <p:spPr>
          <a:xfrm>
            <a:off x="457200" y="274638"/>
            <a:ext cx="8229600" cy="634082"/>
          </a:xfrm>
        </p:spPr>
        <p:txBody>
          <a:bodyPr>
            <a:normAutofit fontScale="90000"/>
          </a:bodyPr>
          <a:lstStyle/>
          <a:p>
            <a:pPr fontAlgn="auto">
              <a:spcAft>
                <a:spcPts val="0"/>
              </a:spcAft>
              <a:defRPr/>
            </a:pPr>
            <a:r>
              <a:rPr lang="es-UY" dirty="0" smtClean="0">
                <a:effectLst/>
              </a:rPr>
              <a:t>ACTIVIDADES</a:t>
            </a:r>
            <a:endParaRPr lang="es-UY" dirty="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Marcador de contenido"/>
          <p:cNvSpPr>
            <a:spLocks noGrp="1"/>
          </p:cNvSpPr>
          <p:nvPr>
            <p:ph idx="1"/>
          </p:nvPr>
        </p:nvSpPr>
        <p:spPr>
          <a:xfrm>
            <a:off x="457200" y="476250"/>
            <a:ext cx="8229600" cy="5530850"/>
          </a:xfrm>
        </p:spPr>
        <p:txBody>
          <a:bodyPr/>
          <a:lstStyle/>
          <a:p>
            <a:r>
              <a:rPr lang="es-AR" smtClean="0"/>
              <a:t>El enlace que caracteriza a estos compuestos es </a:t>
            </a:r>
            <a:r>
              <a:rPr lang="es-AR" b="1" smtClean="0"/>
              <a:t>el enlace éster</a:t>
            </a:r>
            <a:r>
              <a:rPr lang="es-AR" smtClean="0"/>
              <a:t>. En la esterificación  el grupo oxhidrilo del carboxilo de un ácido reacciona con el hidrógeno del grupo oxhidrilo de un alcohol. Como la glicerina tiene tres grupos esterificables, se forman los mono, di y triglicéridos. </a:t>
            </a:r>
            <a:endParaRPr lang="es-MX" smtClean="0"/>
          </a:p>
        </p:txBody>
      </p:sp>
      <p:pic>
        <p:nvPicPr>
          <p:cNvPr id="16386" name="3 Imagen" descr="esrterivficación.gif"/>
          <p:cNvPicPr>
            <a:picLocks noChangeAspect="1"/>
          </p:cNvPicPr>
          <p:nvPr/>
        </p:nvPicPr>
        <p:blipFill>
          <a:blip r:embed="rId2"/>
          <a:srcRect/>
          <a:stretch>
            <a:fillRect/>
          </a:stretch>
        </p:blipFill>
        <p:spPr bwMode="auto">
          <a:xfrm>
            <a:off x="1187450" y="3644900"/>
            <a:ext cx="7129463" cy="1728788"/>
          </a:xfrm>
          <a:prstGeom prst="rect">
            <a:avLst/>
          </a:prstGeom>
          <a:noFill/>
          <a:ln w="9525">
            <a:noFill/>
            <a:miter lim="800000"/>
            <a:headEnd/>
            <a:tailEnd/>
          </a:ln>
        </p:spPr>
      </p:pic>
      <p:sp>
        <p:nvSpPr>
          <p:cNvPr id="16387" name="4 CuadroTexto"/>
          <p:cNvSpPr txBox="1">
            <a:spLocks noChangeArrowheads="1"/>
          </p:cNvSpPr>
          <p:nvPr/>
        </p:nvSpPr>
        <p:spPr bwMode="auto">
          <a:xfrm>
            <a:off x="1547813" y="5084763"/>
            <a:ext cx="1152525" cy="339725"/>
          </a:xfrm>
          <a:prstGeom prst="rect">
            <a:avLst/>
          </a:prstGeom>
          <a:noFill/>
          <a:ln w="9525">
            <a:noFill/>
            <a:miter lim="800000"/>
            <a:headEnd/>
            <a:tailEnd/>
          </a:ln>
        </p:spPr>
        <p:txBody>
          <a:bodyPr>
            <a:spAutoFit/>
          </a:bodyPr>
          <a:lstStyle/>
          <a:p>
            <a:r>
              <a:rPr lang="es-UY" sz="1600">
                <a:latin typeface="Lucida Sans Unicode" pitchFamily="34" charset="0"/>
              </a:rPr>
              <a:t>ALCOHOL</a:t>
            </a:r>
          </a:p>
        </p:txBody>
      </p:sp>
      <p:sp>
        <p:nvSpPr>
          <p:cNvPr id="16388" name="5 CuadroTexto"/>
          <p:cNvSpPr txBox="1">
            <a:spLocks noChangeArrowheads="1"/>
          </p:cNvSpPr>
          <p:nvPr/>
        </p:nvSpPr>
        <p:spPr bwMode="auto">
          <a:xfrm>
            <a:off x="2843213" y="5084763"/>
            <a:ext cx="1584325" cy="585787"/>
          </a:xfrm>
          <a:prstGeom prst="rect">
            <a:avLst/>
          </a:prstGeom>
          <a:noFill/>
          <a:ln w="9525">
            <a:noFill/>
            <a:miter lim="800000"/>
            <a:headEnd/>
            <a:tailEnd/>
          </a:ln>
        </p:spPr>
        <p:txBody>
          <a:bodyPr>
            <a:spAutoFit/>
          </a:bodyPr>
          <a:lstStyle/>
          <a:p>
            <a:r>
              <a:rPr lang="es-UY" sz="1600">
                <a:latin typeface="Lucida Sans Unicode" pitchFamily="34" charset="0"/>
              </a:rPr>
              <a:t>ACIDO CARBOXÍLICO</a:t>
            </a:r>
          </a:p>
        </p:txBody>
      </p:sp>
      <p:sp>
        <p:nvSpPr>
          <p:cNvPr id="16389" name="6 CuadroTexto"/>
          <p:cNvSpPr txBox="1">
            <a:spLocks noChangeArrowheads="1"/>
          </p:cNvSpPr>
          <p:nvPr/>
        </p:nvSpPr>
        <p:spPr bwMode="auto">
          <a:xfrm>
            <a:off x="4859338" y="5300663"/>
            <a:ext cx="1225550" cy="369887"/>
          </a:xfrm>
          <a:prstGeom prst="rect">
            <a:avLst/>
          </a:prstGeom>
          <a:noFill/>
          <a:ln w="9525">
            <a:noFill/>
            <a:miter lim="800000"/>
            <a:headEnd/>
            <a:tailEnd/>
          </a:ln>
        </p:spPr>
        <p:txBody>
          <a:bodyPr>
            <a:spAutoFit/>
          </a:bodyPr>
          <a:lstStyle/>
          <a:p>
            <a:r>
              <a:rPr lang="es-UY">
                <a:latin typeface="Lucida Sans Unicode" pitchFamily="34" charset="0"/>
              </a:rPr>
              <a:t>ÉSTER</a:t>
            </a:r>
          </a:p>
        </p:txBody>
      </p:sp>
      <p:cxnSp>
        <p:nvCxnSpPr>
          <p:cNvPr id="14" name="13 Conector recto de flecha"/>
          <p:cNvCxnSpPr/>
          <p:nvPr/>
        </p:nvCxnSpPr>
        <p:spPr>
          <a:xfrm rot="10800000">
            <a:off x="4211638" y="3933825"/>
            <a:ext cx="6477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91" name="17 CuadroTexto"/>
          <p:cNvSpPr txBox="1">
            <a:spLocks noChangeArrowheads="1"/>
          </p:cNvSpPr>
          <p:nvPr/>
        </p:nvSpPr>
        <p:spPr bwMode="auto">
          <a:xfrm>
            <a:off x="4067175" y="3500438"/>
            <a:ext cx="649288" cy="369887"/>
          </a:xfrm>
          <a:prstGeom prst="rect">
            <a:avLst/>
          </a:prstGeom>
          <a:noFill/>
          <a:ln w="9525">
            <a:noFill/>
            <a:miter lim="800000"/>
            <a:headEnd/>
            <a:tailEnd/>
          </a:ln>
        </p:spPr>
        <p:txBody>
          <a:bodyPr>
            <a:spAutoFit/>
          </a:bodyPr>
          <a:lstStyle/>
          <a:p>
            <a:r>
              <a:rPr lang="es-UY">
                <a:latin typeface="Lucida Sans Unicode" pitchFamily="34" charset="0"/>
              </a:rPr>
              <a:t>   H</a:t>
            </a:r>
          </a:p>
        </p:txBody>
      </p:sp>
      <p:sp>
        <p:nvSpPr>
          <p:cNvPr id="16392" name="18 CuadroTexto"/>
          <p:cNvSpPr txBox="1">
            <a:spLocks noChangeArrowheads="1"/>
          </p:cNvSpPr>
          <p:nvPr/>
        </p:nvSpPr>
        <p:spPr bwMode="auto">
          <a:xfrm>
            <a:off x="4427538" y="3357563"/>
            <a:ext cx="360362" cy="368300"/>
          </a:xfrm>
          <a:prstGeom prst="rect">
            <a:avLst/>
          </a:prstGeom>
          <a:noFill/>
          <a:ln w="9525">
            <a:noFill/>
            <a:miter lim="800000"/>
            <a:headEnd/>
            <a:tailEnd/>
          </a:ln>
        </p:spPr>
        <p:txBody>
          <a:bodyPr>
            <a:spAutoFit/>
          </a:bodyPr>
          <a:lstStyle/>
          <a:p>
            <a:r>
              <a:rPr lang="es-UY">
                <a:latin typeface="Lucida Sans Unicode" pitchFamily="34" charset="0"/>
              </a:rPr>
              <a:t>+</a:t>
            </a:r>
          </a:p>
        </p:txBody>
      </p:sp>
      <p:sp>
        <p:nvSpPr>
          <p:cNvPr id="15" name="14 Rectángulo"/>
          <p:cNvSpPr/>
          <p:nvPr/>
        </p:nvSpPr>
        <p:spPr>
          <a:xfrm>
            <a:off x="684213" y="3357563"/>
            <a:ext cx="8064500" cy="23749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UY"/>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21 Marcador de contenido" descr="miris.gif"/>
          <p:cNvPicPr>
            <a:picLocks noGrp="1" noChangeAspect="1"/>
          </p:cNvPicPr>
          <p:nvPr>
            <p:ph idx="1"/>
          </p:nvPr>
        </p:nvPicPr>
        <p:blipFill>
          <a:blip r:embed="rId2"/>
          <a:srcRect/>
          <a:stretch>
            <a:fillRect/>
          </a:stretch>
        </p:blipFill>
        <p:spPr>
          <a:xfrm>
            <a:off x="0" y="2276872"/>
            <a:ext cx="3310674" cy="1872853"/>
          </a:xfrm>
        </p:spPr>
      </p:pic>
      <p:sp>
        <p:nvSpPr>
          <p:cNvPr id="2" name="1 Título"/>
          <p:cNvSpPr>
            <a:spLocks noGrp="1"/>
          </p:cNvSpPr>
          <p:nvPr>
            <p:ph type="title"/>
          </p:nvPr>
        </p:nvSpPr>
        <p:spPr>
          <a:xfrm>
            <a:off x="467544" y="548680"/>
            <a:ext cx="8229600" cy="1143000"/>
          </a:xfrm>
        </p:spPr>
        <p:txBody>
          <a:bodyPr>
            <a:noAutofit/>
          </a:bodyPr>
          <a:lstStyle/>
          <a:p>
            <a:pPr fontAlgn="auto">
              <a:spcAft>
                <a:spcPts val="0"/>
              </a:spcAft>
              <a:defRPr/>
            </a:pPr>
            <a:r>
              <a:rPr lang="es-UY" sz="2800" dirty="0" smtClean="0">
                <a:effectLst/>
              </a:rPr>
              <a:t>LOS TRIGLICÉRIDOS SON COMPUESTOS  QUE POR HIDRÓLISIS PRODUCEN GLICERINA Y ÁCIDOS GRASOS</a:t>
            </a:r>
            <a:r>
              <a:rPr lang="es-UY" sz="2800" dirty="0" smtClean="0"/>
              <a:t/>
            </a:r>
            <a:br>
              <a:rPr lang="es-UY" sz="2800" dirty="0" smtClean="0"/>
            </a:br>
            <a:endParaRPr lang="es-UY" sz="2800" dirty="0"/>
          </a:p>
        </p:txBody>
      </p:sp>
      <p:pic>
        <p:nvPicPr>
          <p:cNvPr id="17411" name="11 Imagen" descr="GLICERINA.gif"/>
          <p:cNvPicPr>
            <a:picLocks noChangeAspect="1"/>
          </p:cNvPicPr>
          <p:nvPr/>
        </p:nvPicPr>
        <p:blipFill>
          <a:blip r:embed="rId3"/>
          <a:srcRect/>
          <a:stretch>
            <a:fillRect/>
          </a:stretch>
        </p:blipFill>
        <p:spPr bwMode="auto">
          <a:xfrm>
            <a:off x="5004991" y="2492375"/>
            <a:ext cx="719137" cy="1368425"/>
          </a:xfrm>
          <a:prstGeom prst="rect">
            <a:avLst/>
          </a:prstGeom>
          <a:noFill/>
          <a:ln w="9525">
            <a:noFill/>
            <a:miter lim="800000"/>
            <a:headEnd/>
            <a:tailEnd/>
          </a:ln>
        </p:spPr>
      </p:pic>
      <p:cxnSp>
        <p:nvCxnSpPr>
          <p:cNvPr id="14" name="13 Conector recto de flecha"/>
          <p:cNvCxnSpPr/>
          <p:nvPr/>
        </p:nvCxnSpPr>
        <p:spPr>
          <a:xfrm>
            <a:off x="4391719" y="3142456"/>
            <a:ext cx="46831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413" name="19 Imagen" descr="MIRISTICO.gif"/>
          <p:cNvPicPr>
            <a:picLocks noChangeAspect="1"/>
          </p:cNvPicPr>
          <p:nvPr/>
        </p:nvPicPr>
        <p:blipFill>
          <a:blip r:embed="rId4"/>
          <a:srcRect/>
          <a:stretch>
            <a:fillRect/>
          </a:stretch>
        </p:blipFill>
        <p:spPr bwMode="auto">
          <a:xfrm rot="402466">
            <a:off x="6332588" y="2854325"/>
            <a:ext cx="2746375" cy="666750"/>
          </a:xfrm>
          <a:prstGeom prst="rect">
            <a:avLst/>
          </a:prstGeom>
          <a:noFill/>
          <a:ln w="9525">
            <a:noFill/>
            <a:miter lim="800000"/>
            <a:headEnd/>
            <a:tailEnd/>
          </a:ln>
        </p:spPr>
      </p:pic>
      <p:sp>
        <p:nvSpPr>
          <p:cNvPr id="23" name="22 CuadroTexto"/>
          <p:cNvSpPr txBox="1"/>
          <p:nvPr/>
        </p:nvSpPr>
        <p:spPr>
          <a:xfrm>
            <a:off x="250825" y="4365625"/>
            <a:ext cx="2736850" cy="522288"/>
          </a:xfrm>
          <a:prstGeom prst="rect">
            <a:avLst/>
          </a:prstGeom>
          <a:noFill/>
        </p:spPr>
        <p:txBody>
          <a:bodyPr>
            <a:spAutoFit/>
          </a:bodyPr>
          <a:lstStyle/>
          <a:p>
            <a:pPr fontAlgn="auto">
              <a:spcBef>
                <a:spcPts val="0"/>
              </a:spcBef>
              <a:spcAft>
                <a:spcPts val="0"/>
              </a:spcAft>
              <a:defRPr/>
            </a:pPr>
            <a:r>
              <a:rPr lang="es-UY" sz="2800" dirty="0">
                <a:latin typeface="+mj-lt"/>
              </a:rPr>
              <a:t>TRIGLICÉRIDO</a:t>
            </a:r>
          </a:p>
        </p:txBody>
      </p:sp>
      <p:sp>
        <p:nvSpPr>
          <p:cNvPr id="17415" name="23 CuadroTexto"/>
          <p:cNvSpPr txBox="1">
            <a:spLocks noChangeArrowheads="1"/>
          </p:cNvSpPr>
          <p:nvPr/>
        </p:nvSpPr>
        <p:spPr bwMode="auto">
          <a:xfrm>
            <a:off x="4211638" y="4221163"/>
            <a:ext cx="1584325" cy="400050"/>
          </a:xfrm>
          <a:prstGeom prst="rect">
            <a:avLst/>
          </a:prstGeom>
          <a:noFill/>
          <a:ln w="9525">
            <a:noFill/>
            <a:miter lim="800000"/>
            <a:headEnd/>
            <a:tailEnd/>
          </a:ln>
        </p:spPr>
        <p:txBody>
          <a:bodyPr>
            <a:spAutoFit/>
          </a:bodyPr>
          <a:lstStyle/>
          <a:p>
            <a:r>
              <a:rPr lang="es-UY" sz="2000">
                <a:latin typeface="Lucida Sans Unicode" pitchFamily="34" charset="0"/>
              </a:rPr>
              <a:t>GLICERINA</a:t>
            </a:r>
          </a:p>
        </p:txBody>
      </p:sp>
      <p:sp>
        <p:nvSpPr>
          <p:cNvPr id="17416" name="24 CuadroTexto"/>
          <p:cNvSpPr txBox="1">
            <a:spLocks noChangeArrowheads="1"/>
          </p:cNvSpPr>
          <p:nvPr/>
        </p:nvSpPr>
        <p:spPr bwMode="auto">
          <a:xfrm>
            <a:off x="6227763" y="4221163"/>
            <a:ext cx="2447925" cy="400050"/>
          </a:xfrm>
          <a:prstGeom prst="rect">
            <a:avLst/>
          </a:prstGeom>
          <a:noFill/>
          <a:ln w="9525">
            <a:noFill/>
            <a:miter lim="800000"/>
            <a:headEnd/>
            <a:tailEnd/>
          </a:ln>
        </p:spPr>
        <p:txBody>
          <a:bodyPr>
            <a:spAutoFit/>
          </a:bodyPr>
          <a:lstStyle/>
          <a:p>
            <a:r>
              <a:rPr lang="es-UY" sz="2000">
                <a:latin typeface="Lucida Sans Unicode" pitchFamily="34" charset="0"/>
              </a:rPr>
              <a:t>    ÁCIDO GRASO</a:t>
            </a:r>
          </a:p>
        </p:txBody>
      </p:sp>
      <p:grpSp>
        <p:nvGrpSpPr>
          <p:cNvPr id="4" name="3 Grupo"/>
          <p:cNvGrpSpPr/>
          <p:nvPr/>
        </p:nvGrpSpPr>
        <p:grpSpPr>
          <a:xfrm>
            <a:off x="5868144" y="2997200"/>
            <a:ext cx="144462" cy="296863"/>
            <a:chOff x="5868144" y="2997200"/>
            <a:chExt cx="144462" cy="296863"/>
          </a:xfrm>
        </p:grpSpPr>
        <p:cxnSp>
          <p:nvCxnSpPr>
            <p:cNvPr id="29" name="28 Conector recto"/>
            <p:cNvCxnSpPr/>
            <p:nvPr/>
          </p:nvCxnSpPr>
          <p:spPr>
            <a:xfrm rot="5400000">
              <a:off x="5791720" y="3145632"/>
              <a:ext cx="2968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a:off x="5868144" y="3141663"/>
              <a:ext cx="14446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419" name="35 CuadroTexto"/>
          <p:cNvSpPr txBox="1">
            <a:spLocks noChangeArrowheads="1"/>
          </p:cNvSpPr>
          <p:nvPr/>
        </p:nvSpPr>
        <p:spPr bwMode="auto">
          <a:xfrm>
            <a:off x="6082704" y="2997200"/>
            <a:ext cx="217488" cy="368300"/>
          </a:xfrm>
          <a:prstGeom prst="rect">
            <a:avLst/>
          </a:prstGeom>
          <a:noFill/>
          <a:ln w="9525">
            <a:noFill/>
            <a:miter lim="800000"/>
            <a:headEnd/>
            <a:tailEnd/>
          </a:ln>
        </p:spPr>
        <p:txBody>
          <a:bodyPr>
            <a:spAutoFit/>
          </a:bodyPr>
          <a:lstStyle/>
          <a:p>
            <a:r>
              <a:rPr lang="es-UY" dirty="0">
                <a:latin typeface="Lucida Sans Unicode" pitchFamily="34" charset="0"/>
              </a:rPr>
              <a:t>3</a:t>
            </a:r>
          </a:p>
        </p:txBody>
      </p:sp>
      <p:sp>
        <p:nvSpPr>
          <p:cNvPr id="15" name="35 CuadroTexto"/>
          <p:cNvSpPr txBox="1">
            <a:spLocks noChangeArrowheads="1"/>
          </p:cNvSpPr>
          <p:nvPr/>
        </p:nvSpPr>
        <p:spPr bwMode="auto">
          <a:xfrm>
            <a:off x="3491880" y="2997200"/>
            <a:ext cx="899839" cy="369332"/>
          </a:xfrm>
          <a:prstGeom prst="rect">
            <a:avLst/>
          </a:prstGeom>
          <a:noFill/>
          <a:ln w="9525">
            <a:noFill/>
            <a:miter lim="800000"/>
            <a:headEnd/>
            <a:tailEnd/>
          </a:ln>
        </p:spPr>
        <p:txBody>
          <a:bodyPr wrap="square">
            <a:spAutoFit/>
          </a:bodyPr>
          <a:lstStyle/>
          <a:p>
            <a:pPr algn="r"/>
            <a:r>
              <a:rPr lang="es-UY" dirty="0" smtClean="0">
                <a:latin typeface="Lucida Sans Unicode" pitchFamily="34" charset="0"/>
              </a:rPr>
              <a:t>3 H</a:t>
            </a:r>
            <a:r>
              <a:rPr lang="es-UY" baseline="-25000" dirty="0" smtClean="0">
                <a:latin typeface="Lucida Sans Unicode" pitchFamily="34" charset="0"/>
              </a:rPr>
              <a:t>2</a:t>
            </a:r>
            <a:r>
              <a:rPr lang="es-UY" dirty="0" smtClean="0">
                <a:latin typeface="Lucida Sans Unicode" pitchFamily="34" charset="0"/>
              </a:rPr>
              <a:t>O</a:t>
            </a:r>
            <a:endParaRPr lang="es-UY" dirty="0">
              <a:latin typeface="Lucida Sans Unicode" pitchFamily="34" charset="0"/>
            </a:endParaRPr>
          </a:p>
        </p:txBody>
      </p:sp>
      <p:grpSp>
        <p:nvGrpSpPr>
          <p:cNvPr id="16" name="15 Grupo"/>
          <p:cNvGrpSpPr/>
          <p:nvPr/>
        </p:nvGrpSpPr>
        <p:grpSpPr>
          <a:xfrm>
            <a:off x="3347864" y="2997200"/>
            <a:ext cx="144462" cy="296863"/>
            <a:chOff x="5868144" y="2997200"/>
            <a:chExt cx="144462" cy="296863"/>
          </a:xfrm>
        </p:grpSpPr>
        <p:cxnSp>
          <p:nvCxnSpPr>
            <p:cNvPr id="17" name="16 Conector recto"/>
            <p:cNvCxnSpPr/>
            <p:nvPr/>
          </p:nvCxnSpPr>
          <p:spPr>
            <a:xfrm rot="5400000">
              <a:off x="5791720" y="3145632"/>
              <a:ext cx="2968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5868144" y="3141663"/>
              <a:ext cx="144462"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gradFill flip="none">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a:normAutofit/>
          </a:bodyPr>
          <a:lstStyle/>
          <a:p>
            <a:pPr marL="365760" indent="-256032" fontAlgn="auto">
              <a:spcAft>
                <a:spcPts val="0"/>
              </a:spcAft>
              <a:buFont typeface="Wingdings 3"/>
              <a:buChar char=""/>
              <a:defRPr/>
            </a:pPr>
            <a:r>
              <a:rPr lang="es-UY" dirty="0" smtClean="0"/>
              <a:t>SON ÁCIDOS MONOCARBOXÍLICOS, DE CADENA LARGA  Y NÚMERO PAR DE ÁTOMOS DE CARBONO (ENTRE 12  Y 24 )</a:t>
            </a:r>
          </a:p>
          <a:p>
            <a:pPr marL="365760" indent="-256032" fontAlgn="auto">
              <a:spcAft>
                <a:spcPts val="0"/>
              </a:spcAft>
              <a:buFont typeface="Wingdings 3"/>
              <a:buChar char=""/>
              <a:defRPr/>
            </a:pPr>
            <a:r>
              <a:rPr lang="es-UY" dirty="0" smtClean="0"/>
              <a:t>SE CLASIFICAN EN </a:t>
            </a:r>
          </a:p>
        </p:txBody>
      </p:sp>
      <p:sp>
        <p:nvSpPr>
          <p:cNvPr id="2" name="1 Título"/>
          <p:cNvSpPr>
            <a:spLocks noGrp="1"/>
          </p:cNvSpPr>
          <p:nvPr>
            <p:ph type="title"/>
          </p:nvPr>
        </p:nvSpPr>
        <p:spPr>
          <a:xfrm>
            <a:off x="395536" y="260648"/>
            <a:ext cx="8229600" cy="1143000"/>
          </a:xfrm>
        </p:spPr>
        <p:txBody>
          <a:bodyPr/>
          <a:lstStyle/>
          <a:p>
            <a:pPr algn="ctr" fontAlgn="auto">
              <a:spcAft>
                <a:spcPts val="0"/>
              </a:spcAft>
              <a:defRPr/>
            </a:pPr>
            <a:r>
              <a:rPr lang="es-UY" dirty="0" smtClean="0">
                <a:effectLst/>
              </a:rPr>
              <a:t>LOS ÁCIDOS GRASOS </a:t>
            </a:r>
            <a:endParaRPr lang="es-UY" dirty="0">
              <a:effectLst/>
            </a:endParaRPr>
          </a:p>
        </p:txBody>
      </p:sp>
      <p:sp>
        <p:nvSpPr>
          <p:cNvPr id="5" name="4 Rectángulo"/>
          <p:cNvSpPr/>
          <p:nvPr/>
        </p:nvSpPr>
        <p:spPr>
          <a:xfrm>
            <a:off x="1331640" y="4005064"/>
            <a:ext cx="3312368" cy="1728192"/>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UY" sz="2000" dirty="0">
                <a:solidFill>
                  <a:schemeClr val="tx1"/>
                </a:solidFill>
              </a:rPr>
              <a:t>SATURADOS : </a:t>
            </a:r>
          </a:p>
          <a:p>
            <a:pPr algn="ctr" fontAlgn="auto">
              <a:spcBef>
                <a:spcPts val="0"/>
              </a:spcBef>
              <a:spcAft>
                <a:spcPts val="0"/>
              </a:spcAft>
              <a:defRPr/>
            </a:pPr>
            <a:endParaRPr lang="es-UY" sz="2000" dirty="0">
              <a:solidFill>
                <a:schemeClr val="tx1"/>
              </a:solidFill>
            </a:endParaRPr>
          </a:p>
          <a:p>
            <a:pPr algn="ctr" fontAlgn="auto">
              <a:spcBef>
                <a:spcPts val="0"/>
              </a:spcBef>
              <a:spcAft>
                <a:spcPts val="0"/>
              </a:spcAft>
              <a:defRPr/>
            </a:pPr>
            <a:r>
              <a:rPr lang="es-UY" sz="2000" dirty="0">
                <a:solidFill>
                  <a:schemeClr val="tx1"/>
                </a:solidFill>
              </a:rPr>
              <a:t>PRESENTAN TODOS ENLACES SIMPLES  C-C</a:t>
            </a:r>
          </a:p>
        </p:txBody>
      </p:sp>
      <p:sp>
        <p:nvSpPr>
          <p:cNvPr id="6" name="5 Rectángulo"/>
          <p:cNvSpPr/>
          <p:nvPr/>
        </p:nvSpPr>
        <p:spPr>
          <a:xfrm>
            <a:off x="5148064" y="4005064"/>
            <a:ext cx="3168352" cy="1728192"/>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UY" sz="2000" dirty="0">
                <a:solidFill>
                  <a:schemeClr val="tx1"/>
                </a:solidFill>
              </a:rPr>
              <a:t>NO SATURADOS</a:t>
            </a:r>
          </a:p>
          <a:p>
            <a:pPr algn="ctr" fontAlgn="auto">
              <a:spcBef>
                <a:spcPts val="0"/>
              </a:spcBef>
              <a:spcAft>
                <a:spcPts val="0"/>
              </a:spcAft>
              <a:defRPr/>
            </a:pPr>
            <a:endParaRPr lang="es-UY" sz="2000" dirty="0">
              <a:solidFill>
                <a:schemeClr val="tx1"/>
              </a:solidFill>
            </a:endParaRPr>
          </a:p>
          <a:p>
            <a:pPr algn="ctr" fontAlgn="auto">
              <a:spcBef>
                <a:spcPts val="0"/>
              </a:spcBef>
              <a:spcAft>
                <a:spcPts val="0"/>
              </a:spcAft>
              <a:defRPr/>
            </a:pPr>
            <a:r>
              <a:rPr lang="es-UY" sz="2000" dirty="0">
                <a:solidFill>
                  <a:schemeClr val="tx1"/>
                </a:solidFill>
              </a:rPr>
              <a:t>PRESENTAN UNO O MÁS ENLACES DOBLES C-C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92150"/>
            <a:ext cx="8229600" cy="5616575"/>
          </a:xfrm>
        </p:spPr>
        <p:txBody>
          <a:bodyPr>
            <a:normAutofit/>
          </a:bodyPr>
          <a:lstStyle/>
          <a:p>
            <a:pPr marL="365760" indent="-256032" fontAlgn="auto">
              <a:spcAft>
                <a:spcPts val="0"/>
              </a:spcAft>
              <a:buFont typeface="Wingdings 3"/>
              <a:buNone/>
              <a:defRPr/>
            </a:pPr>
            <a:r>
              <a:rPr lang="es-AR" sz="2800" dirty="0" smtClean="0">
                <a:solidFill>
                  <a:schemeClr val="bg2">
                    <a:lumMod val="25000"/>
                  </a:schemeClr>
                </a:solidFill>
              </a:rPr>
              <a:t>NOMENCLATURA  DE ÁCIDOS GRASOS: </a:t>
            </a:r>
          </a:p>
          <a:p>
            <a:pPr marL="365760" indent="-256032" fontAlgn="auto">
              <a:spcAft>
                <a:spcPts val="0"/>
              </a:spcAft>
              <a:buFont typeface="Wingdings 3"/>
              <a:buNone/>
              <a:defRPr/>
            </a:pPr>
            <a:r>
              <a:rPr lang="es-AR" sz="2800" dirty="0" smtClean="0"/>
              <a:t>Se pueden nombrar usando las siguientes normas:</a:t>
            </a:r>
          </a:p>
          <a:p>
            <a:pPr marL="365760" indent="-256032" fontAlgn="auto">
              <a:spcAft>
                <a:spcPts val="0"/>
              </a:spcAft>
              <a:buFont typeface="Wingdings 3"/>
              <a:buNone/>
              <a:defRPr/>
            </a:pPr>
            <a:endParaRPr lang="es-AR" sz="2800" dirty="0" smtClean="0"/>
          </a:p>
          <a:p>
            <a:pPr marL="365760" indent="-256032" fontAlgn="auto">
              <a:spcAft>
                <a:spcPts val="0"/>
              </a:spcAft>
              <a:buFont typeface="Wingdings 3"/>
              <a:buChar char=""/>
              <a:defRPr/>
            </a:pPr>
            <a:r>
              <a:rPr lang="es-AR" dirty="0" smtClean="0"/>
              <a:t>Nombre común </a:t>
            </a:r>
          </a:p>
          <a:p>
            <a:pPr marL="365760" indent="-256032" fontAlgn="auto">
              <a:spcAft>
                <a:spcPts val="0"/>
              </a:spcAft>
              <a:buFont typeface="Wingdings 3"/>
              <a:buChar char=""/>
              <a:defRPr/>
            </a:pPr>
            <a:r>
              <a:rPr lang="es-AR" dirty="0" smtClean="0"/>
              <a:t>IUPAC</a:t>
            </a:r>
          </a:p>
          <a:p>
            <a:pPr marL="365760" indent="-256032" fontAlgn="auto">
              <a:spcAft>
                <a:spcPts val="0"/>
              </a:spcAft>
              <a:buFont typeface="Wingdings 3"/>
              <a:buChar char=""/>
              <a:defRPr/>
            </a:pPr>
            <a:r>
              <a:rPr lang="es-AR" dirty="0" smtClean="0"/>
              <a:t>Omega (para insaturados)</a:t>
            </a:r>
          </a:p>
          <a:p>
            <a:pPr marL="365760" indent="-256032" fontAlgn="auto">
              <a:spcAft>
                <a:spcPts val="0"/>
              </a:spcAft>
              <a:buFont typeface="Wingdings 3"/>
              <a:buNone/>
              <a:defRPr/>
            </a:pPr>
            <a:endParaRPr lang="es-AR" dirty="0" smtClean="0"/>
          </a:p>
          <a:p>
            <a:pPr marL="365760" indent="-256032" fontAlgn="auto">
              <a:spcAft>
                <a:spcPts val="0"/>
              </a:spcAft>
              <a:buFont typeface="Wingdings 3"/>
              <a:buNone/>
              <a:defRPr/>
            </a:pPr>
            <a:r>
              <a:rPr lang="es-AR" dirty="0" smtClean="0"/>
              <a:t>Ejemplo :    ácido</a:t>
            </a:r>
            <a:r>
              <a:rPr lang="es-AR" baseline="30000" dirty="0" smtClean="0">
                <a:latin typeface="+mj-lt"/>
              </a:rPr>
              <a:t>  </a:t>
            </a:r>
            <a:r>
              <a:rPr lang="es-AR" dirty="0" smtClean="0">
                <a:latin typeface="+mj-lt"/>
              </a:rPr>
              <a:t>oleico</a:t>
            </a:r>
          </a:p>
          <a:p>
            <a:pPr marL="365760" indent="-256032" fontAlgn="auto">
              <a:spcAft>
                <a:spcPts val="0"/>
              </a:spcAft>
              <a:buFont typeface="Wingdings 3"/>
              <a:buNone/>
              <a:defRPr/>
            </a:pPr>
            <a:r>
              <a:rPr lang="es-AR" dirty="0" smtClean="0">
                <a:latin typeface="+mj-lt"/>
              </a:rPr>
              <a:t>                   ácido </a:t>
            </a:r>
            <a:r>
              <a:rPr lang="es-AR" dirty="0" err="1" smtClean="0">
                <a:latin typeface="+mj-lt"/>
              </a:rPr>
              <a:t>decenoico</a:t>
            </a:r>
            <a:r>
              <a:rPr lang="es-AR" dirty="0" smtClean="0">
                <a:latin typeface="+mj-lt"/>
              </a:rPr>
              <a:t> </a:t>
            </a:r>
            <a:r>
              <a:rPr lang="el-GR" dirty="0" smtClean="0">
                <a:latin typeface="+mj-lt"/>
              </a:rPr>
              <a:t>Δ</a:t>
            </a:r>
            <a:r>
              <a:rPr lang="es-UY" dirty="0" smtClean="0">
                <a:latin typeface="+mj-lt"/>
              </a:rPr>
              <a:t>9</a:t>
            </a:r>
            <a:endParaRPr lang="es-AR" dirty="0" smtClean="0">
              <a:latin typeface="+mj-lt"/>
            </a:endParaRPr>
          </a:p>
          <a:p>
            <a:pPr marL="365760" indent="-256032" fontAlgn="auto">
              <a:spcAft>
                <a:spcPts val="0"/>
              </a:spcAft>
              <a:buFont typeface="Wingdings 3"/>
              <a:buNone/>
              <a:defRPr/>
            </a:pPr>
            <a:r>
              <a:rPr lang="es-AR" dirty="0" smtClean="0">
                <a:latin typeface="+mj-lt"/>
              </a:rPr>
              <a:t>                   ácido omega 9 (</a:t>
            </a:r>
            <a:r>
              <a:rPr lang="el-GR" dirty="0" smtClean="0">
                <a:latin typeface="+mj-lt"/>
              </a:rPr>
              <a:t>ω</a:t>
            </a:r>
            <a:r>
              <a:rPr lang="es-AR" dirty="0" smtClean="0">
                <a:latin typeface="+mj-lt"/>
              </a:rPr>
              <a:t>9)</a:t>
            </a:r>
            <a:endParaRPr lang="es-MX"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2 Marcador de contenido"/>
          <p:cNvSpPr>
            <a:spLocks noGrp="1"/>
          </p:cNvSpPr>
          <p:nvPr>
            <p:ph idx="1"/>
          </p:nvPr>
        </p:nvSpPr>
        <p:spPr/>
        <p:txBody>
          <a:bodyPr/>
          <a:lstStyle/>
          <a:p>
            <a:r>
              <a:rPr lang="es-UY" b="1" smtClean="0"/>
              <a:t>ÁCIDO LÁURICO  </a:t>
            </a:r>
            <a:r>
              <a:rPr lang="es-UY" smtClean="0"/>
              <a:t>C</a:t>
            </a:r>
            <a:r>
              <a:rPr lang="es-UY" sz="2800" smtClean="0"/>
              <a:t>12:0</a:t>
            </a:r>
            <a:r>
              <a:rPr lang="es-UY" smtClean="0"/>
              <a:t>  ÁCIDO DODECANOICO</a:t>
            </a:r>
          </a:p>
        </p:txBody>
      </p:sp>
      <p:sp>
        <p:nvSpPr>
          <p:cNvPr id="2" name="1 Título"/>
          <p:cNvSpPr>
            <a:spLocks noGrp="1"/>
          </p:cNvSpPr>
          <p:nvPr>
            <p:ph type="title"/>
          </p:nvPr>
        </p:nvSpPr>
        <p:spPr/>
        <p:txBody>
          <a:bodyPr/>
          <a:lstStyle/>
          <a:p>
            <a:pPr fontAlgn="auto">
              <a:spcAft>
                <a:spcPts val="0"/>
              </a:spcAft>
              <a:defRPr/>
            </a:pPr>
            <a:r>
              <a:rPr lang="es-UY" dirty="0" smtClean="0">
                <a:effectLst/>
              </a:rPr>
              <a:t>ÁCIDOS GRASOS SATURADOS</a:t>
            </a:r>
            <a:endParaRPr lang="es-UY" dirty="0">
              <a:effectLst/>
            </a:endParaRPr>
          </a:p>
        </p:txBody>
      </p:sp>
      <p:pic>
        <p:nvPicPr>
          <p:cNvPr id="20483" name="3 Imagen" descr="LAURICO.gif"/>
          <p:cNvPicPr>
            <a:picLocks noChangeAspect="1"/>
          </p:cNvPicPr>
          <p:nvPr/>
        </p:nvPicPr>
        <p:blipFill>
          <a:blip r:embed="rId2"/>
          <a:srcRect/>
          <a:stretch>
            <a:fillRect/>
          </a:stretch>
        </p:blipFill>
        <p:spPr bwMode="auto">
          <a:xfrm rot="339770">
            <a:off x="2386013" y="2852738"/>
            <a:ext cx="4419600" cy="1171575"/>
          </a:xfrm>
          <a:prstGeom prst="rect">
            <a:avLst/>
          </a:prstGeom>
          <a:noFill/>
          <a:ln w="9525">
            <a:noFill/>
            <a:miter lim="800000"/>
            <a:headEnd/>
            <a:tailEnd/>
          </a:ln>
        </p:spPr>
      </p:pic>
      <p:pic>
        <p:nvPicPr>
          <p:cNvPr id="20484" name="LAURICOANIM.gif" descr="C:\Users\Windows7\Desktop\mama\moleculas\LAURICOANIM.gif"/>
          <p:cNvPicPr>
            <a:picLocks noChangeAspect="1"/>
          </p:cNvPicPr>
          <p:nvPr/>
        </p:nvPicPr>
        <p:blipFill>
          <a:blip r:embed="rId3" r:link="rId4"/>
          <a:srcRect/>
          <a:stretch>
            <a:fillRect/>
          </a:stretch>
        </p:blipFill>
        <p:spPr bwMode="auto">
          <a:xfrm rot="10800000">
            <a:off x="1979613" y="4508500"/>
            <a:ext cx="5688012" cy="146685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5 Marcador de contenido" descr="MIRISTICO.gif"/>
          <p:cNvPicPr>
            <a:picLocks noGrp="1" noChangeAspect="1"/>
          </p:cNvPicPr>
          <p:nvPr>
            <p:ph idx="1"/>
          </p:nvPr>
        </p:nvPicPr>
        <p:blipFill>
          <a:blip r:embed="rId2"/>
          <a:srcRect/>
          <a:stretch>
            <a:fillRect/>
          </a:stretch>
        </p:blipFill>
        <p:spPr>
          <a:xfrm>
            <a:off x="2095500" y="1728788"/>
            <a:ext cx="4610100" cy="914400"/>
          </a:xfrm>
        </p:spPr>
      </p:pic>
      <p:sp>
        <p:nvSpPr>
          <p:cNvPr id="4" name="3 Título"/>
          <p:cNvSpPr>
            <a:spLocks noGrp="1"/>
          </p:cNvSpPr>
          <p:nvPr>
            <p:ph type="title"/>
          </p:nvPr>
        </p:nvSpPr>
        <p:spPr/>
        <p:txBody>
          <a:bodyPr/>
          <a:lstStyle/>
          <a:p>
            <a:pPr fontAlgn="auto">
              <a:spcAft>
                <a:spcPts val="0"/>
              </a:spcAft>
              <a:defRPr/>
            </a:pPr>
            <a:r>
              <a:rPr lang="es-UY" sz="3200" dirty="0" smtClean="0">
                <a:effectLst/>
              </a:rPr>
              <a:t>ÁCIDO MIRÍSTICO </a:t>
            </a:r>
            <a:r>
              <a:rPr lang="es-UY" sz="3200" dirty="0" smtClean="0"/>
              <a:t>C</a:t>
            </a:r>
            <a:r>
              <a:rPr lang="es-UY" sz="2800" dirty="0" smtClean="0"/>
              <a:t>14:0 ÁCIDO </a:t>
            </a:r>
            <a:r>
              <a:rPr lang="es-UY" sz="2800" dirty="0" smtClean="0">
                <a:effectLst/>
              </a:rPr>
              <a:t>TETRADECANOICO</a:t>
            </a:r>
            <a:endParaRPr lang="es-UY" sz="3200" dirty="0">
              <a:effectLst/>
            </a:endParaRPr>
          </a:p>
        </p:txBody>
      </p:sp>
      <p:pic>
        <p:nvPicPr>
          <p:cNvPr id="21507" name="6 Imagen" descr="MIRISTICOANIM.gif"/>
          <p:cNvPicPr>
            <a:picLocks noChangeAspect="1"/>
          </p:cNvPicPr>
          <p:nvPr/>
        </p:nvPicPr>
        <p:blipFill>
          <a:blip r:embed="rId3"/>
          <a:srcRect/>
          <a:stretch>
            <a:fillRect/>
          </a:stretch>
        </p:blipFill>
        <p:spPr bwMode="auto">
          <a:xfrm rot="10800000">
            <a:off x="1763713" y="3860800"/>
            <a:ext cx="6192837" cy="1552575"/>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3 Marcador de contenido" descr="PALMITICO.gif"/>
          <p:cNvPicPr>
            <a:picLocks noGrp="1" noChangeAspect="1"/>
          </p:cNvPicPr>
          <p:nvPr>
            <p:ph idx="1"/>
          </p:nvPr>
        </p:nvPicPr>
        <p:blipFill>
          <a:blip r:embed="rId2"/>
          <a:srcRect/>
          <a:stretch>
            <a:fillRect/>
          </a:stretch>
        </p:blipFill>
        <p:spPr>
          <a:xfrm>
            <a:off x="2051050" y="1989138"/>
            <a:ext cx="4762500" cy="866775"/>
          </a:xfrm>
        </p:spPr>
      </p:pic>
      <p:sp>
        <p:nvSpPr>
          <p:cNvPr id="2" name="1 Título"/>
          <p:cNvSpPr>
            <a:spLocks noGrp="1"/>
          </p:cNvSpPr>
          <p:nvPr>
            <p:ph type="title"/>
          </p:nvPr>
        </p:nvSpPr>
        <p:spPr/>
        <p:txBody>
          <a:bodyPr/>
          <a:lstStyle/>
          <a:p>
            <a:pPr fontAlgn="auto">
              <a:spcAft>
                <a:spcPts val="0"/>
              </a:spcAft>
              <a:defRPr/>
            </a:pPr>
            <a:r>
              <a:rPr lang="es-UY" sz="3200" dirty="0" smtClean="0">
                <a:effectLst/>
              </a:rPr>
              <a:t>ÁCIDO PALMÍTICO  C</a:t>
            </a:r>
            <a:r>
              <a:rPr lang="es-UY" sz="2800" dirty="0" smtClean="0">
                <a:effectLst/>
              </a:rPr>
              <a:t>16:0 </a:t>
            </a:r>
            <a:r>
              <a:rPr lang="es-UY" sz="2400" dirty="0" smtClean="0">
                <a:effectLst/>
              </a:rPr>
              <a:t> ÁCIDO HEXADECANOICO</a:t>
            </a:r>
            <a:endParaRPr lang="es-UY" sz="3200" dirty="0">
              <a:effectLst/>
            </a:endParaRPr>
          </a:p>
        </p:txBody>
      </p:sp>
      <p:pic>
        <p:nvPicPr>
          <p:cNvPr id="22531" name="4 Imagen" descr="PALMITICOANIM.gif"/>
          <p:cNvPicPr>
            <a:picLocks noChangeAspect="1"/>
          </p:cNvPicPr>
          <p:nvPr/>
        </p:nvPicPr>
        <p:blipFill>
          <a:blip r:embed="rId3"/>
          <a:srcRect/>
          <a:stretch>
            <a:fillRect/>
          </a:stretch>
        </p:blipFill>
        <p:spPr bwMode="auto">
          <a:xfrm>
            <a:off x="1403350" y="4149725"/>
            <a:ext cx="6196013" cy="1933575"/>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885</TotalTime>
  <Words>805</Words>
  <Application>Microsoft Office PowerPoint</Application>
  <PresentationFormat>Presentación en pantalla (4:3)</PresentationFormat>
  <Paragraphs>99</Paragraphs>
  <Slides>26</Slides>
  <Notes>1</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Concurrencia</vt:lpstr>
      <vt:lpstr>TRIGLICÉRIDOS </vt:lpstr>
      <vt:lpstr>FUNCIONES BIOLÓGICAS</vt:lpstr>
      <vt:lpstr>Presentación de PowerPoint</vt:lpstr>
      <vt:lpstr>LOS TRIGLICÉRIDOS SON COMPUESTOS  QUE POR HIDRÓLISIS PRODUCEN GLICERINA Y ÁCIDOS GRASOS </vt:lpstr>
      <vt:lpstr>LOS ÁCIDOS GRASOS </vt:lpstr>
      <vt:lpstr>Presentación de PowerPoint</vt:lpstr>
      <vt:lpstr>ÁCIDOS GRASOS SATURADOS</vt:lpstr>
      <vt:lpstr>ÁCIDO MIRÍSTICO C14:0 ÁCIDO TETRADECANOICO</vt:lpstr>
      <vt:lpstr>ÁCIDO PALMÍTICO  C16:0  ÁCIDO HEXADECANOICO</vt:lpstr>
      <vt:lpstr>ÁCIDO ESTEÁRICO   C18:0 ÁCIDO OCTADECANOICO</vt:lpstr>
      <vt:lpstr>ÁCIDOS GRASOS INSATURADOS</vt:lpstr>
      <vt:lpstr>ÁCIDO OLEICO C18:1 Δ9   CIS-9-OCTADECENOICO   ;   ω 9 </vt:lpstr>
      <vt:lpstr>ÁCIDO LINOLEICO C 18:2 Δ 9,12    ;    CIS-9-12-OCTADECADIENOICO  ;   ω 6,9 </vt:lpstr>
      <vt:lpstr>ÁCIDO LINOLÉNICO C 18:3 Δ9,12,15 CIS-9,12,15-OCTADECATRIENOICO   ;  ω 3,6,9</vt:lpstr>
      <vt:lpstr>EL ALCOHOL QUE FORMA A LOS TRIGLICÉRIDOS ES LA GLICERINA (PROPANOTRIOL)</vt:lpstr>
      <vt:lpstr>Presentación de PowerPoint</vt:lpstr>
      <vt:lpstr>PROPIEDADES FÍSICAS</vt:lpstr>
      <vt:lpstr>Presentación de PowerPoint</vt:lpstr>
      <vt:lpstr>ESTRUCTURA DEL TRIGLICÉRIDO FORMADO POR ÁCIDOS GRASOS SATURADOS (GRASA)</vt:lpstr>
      <vt:lpstr>ESTRUCTURA DE TRIGLICÉRIDO FORMADO POR ÁCIDOS GRASOS INSATURADOS (ACEITE)</vt:lpstr>
      <vt:lpstr>Presentación de PowerPoint</vt:lpstr>
      <vt:lpstr>Presentación de PowerPoint</vt:lpstr>
      <vt:lpstr>Presentación de PowerPoint</vt:lpstr>
      <vt:lpstr>Presentación de PowerPoint</vt:lpstr>
      <vt:lpstr>DENSIDAD Y SOLUBILIDAD</vt:lpstr>
      <vt:lpstr>ACTIVIDADES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Triglicéridos</dc:title>
  <dc:creator>Windows7</dc:creator>
  <cp:lastModifiedBy>Fernando Gómez</cp:lastModifiedBy>
  <cp:revision>111</cp:revision>
  <dcterms:created xsi:type="dcterms:W3CDTF">2011-09-01T19:06:11Z</dcterms:created>
  <dcterms:modified xsi:type="dcterms:W3CDTF">2017-04-20T17:51:09Z</dcterms:modified>
</cp:coreProperties>
</file>