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2" r:id="rId9"/>
    <p:sldId id="263" r:id="rId10"/>
    <p:sldId id="26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16AC64-9632-46F8-BAC2-E5DFA8990F8A}" type="datetimeFigureOut">
              <a:rPr lang="es-ES" smtClean="0"/>
              <a:t>13/03/2017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CC0A903-B670-417F-AD64-F64D2765ECA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Química 6to </a:t>
            </a:r>
            <a:r>
              <a:rPr lang="es-UY" dirty="0" smtClean="0"/>
              <a:t>año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7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funcionales comunes en Química Orgánica</a:t>
            </a:r>
            <a:endParaRPr lang="es-UY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5326"/>
            <a:ext cx="8136904" cy="3105642"/>
          </a:xfrm>
        </p:spPr>
      </p:pic>
    </p:spTree>
    <p:extLst>
      <p:ext uri="{BB962C8B-B14F-4D97-AF65-F5344CB8AC3E}">
        <p14:creationId xmlns:p14="http://schemas.microsoft.com/office/powerpoint/2010/main" val="62637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funcionales comunes en Química Orgánica</a:t>
            </a:r>
            <a:endParaRPr lang="es-UY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67334"/>
            <a:ext cx="8064422" cy="3021906"/>
          </a:xfrm>
        </p:spPr>
      </p:pic>
    </p:spTree>
    <p:extLst>
      <p:ext uri="{BB962C8B-B14F-4D97-AF65-F5344CB8AC3E}">
        <p14:creationId xmlns:p14="http://schemas.microsoft.com/office/powerpoint/2010/main" val="1036784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funcionales comunes en Química Orgánica</a:t>
            </a:r>
            <a:endParaRPr lang="es-UY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74" y="2567334"/>
            <a:ext cx="8072874" cy="2968942"/>
          </a:xfrm>
        </p:spPr>
      </p:pic>
    </p:spTree>
    <p:extLst>
      <p:ext uri="{BB962C8B-B14F-4D97-AF65-F5344CB8AC3E}">
        <p14:creationId xmlns:p14="http://schemas.microsoft.com/office/powerpoint/2010/main" val="1635683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funcionales comunes en Química Orgánica</a:t>
            </a:r>
            <a:endParaRPr lang="es-UY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08" y="3071390"/>
            <a:ext cx="8174948" cy="2013794"/>
          </a:xfrm>
        </p:spPr>
      </p:pic>
    </p:spTree>
    <p:extLst>
      <p:ext uri="{BB962C8B-B14F-4D97-AF65-F5344CB8AC3E}">
        <p14:creationId xmlns:p14="http://schemas.microsoft.com/office/powerpoint/2010/main" val="397462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Química orgánica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ES" b="1" dirty="0"/>
              <a:t>La química orgánica o química del carbono </a:t>
            </a:r>
            <a:r>
              <a:rPr lang="es-ES" dirty="0"/>
              <a:t>es la rama de la química que estudia una clase numerosa de moléculas que contienen carbono formando enlaces covalentes carbono-carbono o carbono-hidrógeno y otros </a:t>
            </a:r>
            <a:r>
              <a:rPr lang="es-ES" dirty="0" err="1" smtClean="0"/>
              <a:t>heteroátomos</a:t>
            </a:r>
            <a:r>
              <a:rPr lang="es-ES" dirty="0" smtClean="0"/>
              <a:t>. Estas sustancias son conocidas como compuestos </a:t>
            </a:r>
            <a:r>
              <a:rPr lang="es-ES" dirty="0"/>
              <a:t>orgánicos. </a:t>
            </a:r>
          </a:p>
        </p:txBody>
      </p:sp>
    </p:spTree>
    <p:extLst>
      <p:ext uri="{BB962C8B-B14F-4D97-AF65-F5344CB8AC3E}">
        <p14:creationId xmlns:p14="http://schemas.microsoft.com/office/powerpoint/2010/main" val="103845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Química </a:t>
            </a:r>
            <a:r>
              <a:rPr lang="es-UY" dirty="0" smtClean="0"/>
              <a:t>orgánica.</a:t>
            </a:r>
            <a:br>
              <a:rPr lang="es-UY" dirty="0" smtClean="0"/>
            </a:br>
            <a:r>
              <a:rPr lang="es-UY" dirty="0" smtClean="0"/>
              <a:t>La teoría de la “fuerza vital”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492896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ES" b="1" dirty="0"/>
              <a:t>La </a:t>
            </a:r>
            <a:r>
              <a:rPr lang="es-ES" b="1" dirty="0" smtClean="0"/>
              <a:t>teoría de la fuerza vital </a:t>
            </a:r>
            <a:r>
              <a:rPr lang="es-ES" dirty="0" smtClean="0"/>
              <a:t>sostenía que los compuestos orgánicos solo podían ser sintetizados por organismos vivos, los cuales imprimían su </a:t>
            </a:r>
            <a:r>
              <a:rPr lang="es-ES" b="1" dirty="0" smtClean="0"/>
              <a:t>fuerza</a:t>
            </a:r>
            <a:r>
              <a:rPr lang="es-ES" dirty="0" smtClean="0"/>
              <a:t> o</a:t>
            </a:r>
            <a:r>
              <a:rPr lang="es-ES" b="1" dirty="0" smtClean="0"/>
              <a:t> esencia vital </a:t>
            </a:r>
            <a:r>
              <a:rPr lang="es-ES" dirty="0" smtClean="0"/>
              <a:t>en su síntesis</a:t>
            </a:r>
            <a:r>
              <a:rPr lang="es-ES" dirty="0" smtClean="0"/>
              <a:t>. 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47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2778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UY" dirty="0" smtClean="0"/>
              <a:t>Química </a:t>
            </a:r>
            <a:r>
              <a:rPr lang="es-UY" dirty="0" smtClean="0"/>
              <a:t>orgánica.</a:t>
            </a:r>
            <a:br>
              <a:rPr lang="es-UY" dirty="0" smtClean="0"/>
            </a:br>
            <a:r>
              <a:rPr lang="es-UY" dirty="0" smtClean="0"/>
              <a:t>Friedrich </a:t>
            </a:r>
            <a:r>
              <a:rPr lang="es-UY" dirty="0" err="1" smtClean="0"/>
              <a:t>Wöhler</a:t>
            </a:r>
            <a:r>
              <a:rPr lang="es-UY" dirty="0" smtClean="0"/>
              <a:t> derrumba la teoría de la “fuerza vital”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728335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ES" dirty="0" smtClean="0"/>
              <a:t>En 1828 </a:t>
            </a:r>
            <a:r>
              <a:rPr lang="es-ES" dirty="0" err="1" smtClean="0"/>
              <a:t>Whöhler</a:t>
            </a:r>
            <a:r>
              <a:rPr lang="es-ES" dirty="0" smtClean="0"/>
              <a:t> calentó una solución acuosa de cianato de amonio (una sal inorgánica) y obtuvo </a:t>
            </a:r>
            <a:r>
              <a:rPr lang="es-ES" b="1" dirty="0" smtClean="0"/>
              <a:t>urea, </a:t>
            </a:r>
            <a:r>
              <a:rPr lang="es-ES" dirty="0" smtClean="0"/>
              <a:t>un </a:t>
            </a:r>
            <a:r>
              <a:rPr lang="es-ES" b="1" dirty="0" smtClean="0"/>
              <a:t>compuesto orgánico, </a:t>
            </a:r>
            <a:r>
              <a:rPr lang="es-ES" dirty="0" smtClean="0"/>
              <a:t>sin la intervención de seres vivos. </a:t>
            </a:r>
          </a:p>
          <a:p>
            <a:pPr marL="68580" indent="0">
              <a:buNone/>
            </a:pPr>
            <a:r>
              <a:rPr lang="es-ES" b="1" dirty="0" smtClean="0"/>
              <a:t>La teoría de la fuerza vital </a:t>
            </a:r>
            <a:r>
              <a:rPr lang="es-ES" dirty="0" smtClean="0"/>
              <a:t>llegó a su fin.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498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El carbono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852" y="2391393"/>
            <a:ext cx="3161308" cy="3373788"/>
          </a:xfrm>
        </p:spPr>
      </p:pic>
      <p:sp>
        <p:nvSpPr>
          <p:cNvPr id="6" name="5 CuadroTexto"/>
          <p:cNvSpPr txBox="1"/>
          <p:nvPr/>
        </p:nvSpPr>
        <p:spPr>
          <a:xfrm>
            <a:off x="755576" y="263691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Tiene 4 electrones de valencia.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55576" y="3358733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Es tetravalente, puede establecer 4 uniones covalentes con otros átomos, de carbono o no.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932040" y="155679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Esta es una molécula de metano CH</a:t>
            </a:r>
            <a:r>
              <a:rPr lang="es-UY" baseline="-25000" dirty="0" smtClean="0"/>
              <a:t>4.</a:t>
            </a:r>
            <a:endParaRPr lang="es-ES" baseline="-25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932040" y="2313745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El metano tiene forma tetraédrica con ángulos de 109,5° entre enlaces.</a:t>
            </a:r>
            <a:endParaRPr lang="es-ES" baseline="-25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796136" y="3501008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Está representada en el plano por una fórmula de «cuñas».  </a:t>
            </a:r>
            <a:endParaRPr lang="es-ES" baseline="-25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508104" y="546980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Hidrógeno por delante del plano</a:t>
            </a:r>
            <a:endParaRPr lang="es-ES" baseline="-25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084168" y="458112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Hidrógeno por detrás del plano</a:t>
            </a:r>
            <a:endParaRPr lang="es-ES" baseline="-25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27584" y="211547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Átomos en el mismo plano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203848" y="2313745"/>
            <a:ext cx="864096" cy="124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843808" y="2438640"/>
            <a:ext cx="1368152" cy="1524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2555776" y="2438640"/>
            <a:ext cx="288032" cy="2397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1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El carbono también puede formar enlaces múltiples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109" y="2780928"/>
            <a:ext cx="6486796" cy="2594718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6192688" cy="266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8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Grupos funcionales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ES" dirty="0"/>
              <a:t>El grupo funcional es un átomo o conjunto de átomos unidos a una cadena </a:t>
            </a:r>
            <a:r>
              <a:rPr lang="es-ES" dirty="0" smtClean="0"/>
              <a:t>carbonada. 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dirty="0" smtClean="0"/>
              <a:t>Los </a:t>
            </a:r>
            <a:r>
              <a:rPr lang="es-ES" dirty="0"/>
              <a:t>grupos funcionales son responsables de la reactividad y propiedades químicas de los compuestos orgánicos.</a:t>
            </a:r>
          </a:p>
        </p:txBody>
      </p:sp>
    </p:spTree>
    <p:extLst>
      <p:ext uri="{BB962C8B-B14F-4D97-AF65-F5344CB8AC3E}">
        <p14:creationId xmlns:p14="http://schemas.microsoft.com/office/powerpoint/2010/main" val="95885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</a:t>
            </a:r>
            <a:r>
              <a:rPr lang="es-UY" dirty="0" smtClean="0"/>
              <a:t>funcionales y función qu</a:t>
            </a:r>
            <a:r>
              <a:rPr lang="es-UY" dirty="0" smtClean="0"/>
              <a:t>ímica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6056" y="2276873"/>
            <a:ext cx="3600400" cy="208823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ES" b="1" dirty="0"/>
              <a:t>El grupo funcional </a:t>
            </a:r>
            <a:r>
              <a:rPr lang="es-ES" dirty="0"/>
              <a:t>es un átomo o conjunto de átomos unidos a una cadena </a:t>
            </a:r>
            <a:r>
              <a:rPr lang="es-ES" dirty="0" smtClean="0"/>
              <a:t>carbonada. </a:t>
            </a:r>
          </a:p>
          <a:p>
            <a:pPr marL="68580" indent="0">
              <a:buNone/>
            </a:pP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83568" y="2276873"/>
            <a:ext cx="4680520" cy="208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s-ES" b="1" dirty="0" smtClean="0"/>
              <a:t>Una función química </a:t>
            </a:r>
            <a:r>
              <a:rPr lang="es-ES" dirty="0" smtClean="0"/>
              <a:t>es un grupo de compuestos con propiedades y comportamientos químicos característicos. </a:t>
            </a:r>
          </a:p>
          <a:p>
            <a:pPr marL="68580" indent="0">
              <a:buFont typeface="Wingdings 2" pitchFamily="18" charset="2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007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Grupos </a:t>
            </a:r>
            <a:r>
              <a:rPr lang="es-UY" dirty="0" smtClean="0"/>
              <a:t>funcionales y función qu</a:t>
            </a:r>
            <a:r>
              <a:rPr lang="es-UY" dirty="0" smtClean="0"/>
              <a:t>ímica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2276872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smtClean="0"/>
              <a:t>Por ejemplo:</a:t>
            </a:r>
            <a:endParaRPr lang="es-UY" dirty="0"/>
          </a:p>
        </p:txBody>
      </p:sp>
      <p:sp>
        <p:nvSpPr>
          <p:cNvPr id="6" name="5 CuadroTexto"/>
          <p:cNvSpPr txBox="1"/>
          <p:nvPr/>
        </p:nvSpPr>
        <p:spPr>
          <a:xfrm>
            <a:off x="827584" y="2646204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Los </a:t>
            </a:r>
            <a:r>
              <a:rPr lang="es-UY" b="1" dirty="0" smtClean="0"/>
              <a:t>alquenos</a:t>
            </a:r>
            <a:r>
              <a:rPr lang="es-UY" dirty="0" smtClean="0"/>
              <a:t> se caracterizan por sufrir reacciones de adición de haluros de hidrógeno, </a:t>
            </a:r>
            <a:r>
              <a:rPr lang="es-UY" dirty="0" err="1" smtClean="0"/>
              <a:t>dihidrógeno</a:t>
            </a:r>
            <a:r>
              <a:rPr lang="es-UY" dirty="0" smtClean="0"/>
              <a:t> y halógenos.</a:t>
            </a:r>
          </a:p>
          <a:p>
            <a:pPr algn="ctr"/>
            <a:r>
              <a:rPr lang="es-UY" b="1" dirty="0" smtClean="0"/>
              <a:t>FUNCIÓN QUÍMICA: “ALQUENOS”</a:t>
            </a:r>
            <a:endParaRPr lang="es-UY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535136" y="22768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b="1" dirty="0" smtClean="0"/>
              <a:t>GRUPO FUNCIONAL:</a:t>
            </a:r>
            <a:endParaRPr lang="es-UY" b="1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32" y="2595669"/>
            <a:ext cx="1412111" cy="1412111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0936">
            <a:off x="5862088" y="4051404"/>
            <a:ext cx="2013758" cy="1473705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5806" y="4230020"/>
            <a:ext cx="1252627" cy="1070996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3885">
            <a:off x="3108662" y="4037129"/>
            <a:ext cx="1731752" cy="1450342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827584" y="5489315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smtClean="0"/>
              <a:t>Eteno</a:t>
            </a:r>
            <a:endParaRPr lang="es-UY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560001" y="5446137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err="1" smtClean="0"/>
              <a:t>Propeno</a:t>
            </a:r>
            <a:endParaRPr lang="es-UY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469287" y="5445224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smtClean="0"/>
              <a:t>1-buteno</a:t>
            </a:r>
            <a:endParaRPr lang="es-UY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28895" y="587901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Estos hidrocarburos pertenecen a la función química </a:t>
            </a:r>
            <a:r>
              <a:rPr lang="es-UY" b="1" dirty="0" smtClean="0"/>
              <a:t>alquenos </a:t>
            </a:r>
            <a:r>
              <a:rPr lang="es-UY" dirty="0" smtClean="0"/>
              <a:t>y tienen un </a:t>
            </a:r>
            <a:r>
              <a:rPr lang="es-UY" b="1" dirty="0" smtClean="0"/>
              <a:t>grupo funcional </a:t>
            </a:r>
            <a:r>
              <a:rPr lang="es-UY" dirty="0" smtClean="0"/>
              <a:t>característico.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19868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294</TotalTime>
  <Words>352</Words>
  <Application>Microsoft Office PowerPoint</Application>
  <PresentationFormat>Presentación en pantalla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Austin</vt:lpstr>
      <vt:lpstr>Química 6to año</vt:lpstr>
      <vt:lpstr>Química orgánica</vt:lpstr>
      <vt:lpstr>Química orgánica. La teoría de la “fuerza vital”</vt:lpstr>
      <vt:lpstr>Química orgánica. Friedrich Wöhler derrumba la teoría de la “fuerza vital”</vt:lpstr>
      <vt:lpstr>El carbono</vt:lpstr>
      <vt:lpstr>El carbono también puede formar enlaces múltiples</vt:lpstr>
      <vt:lpstr>Grupos funcionales</vt:lpstr>
      <vt:lpstr>Grupos funcionales y función química</vt:lpstr>
      <vt:lpstr>Grupos funcionales y función química</vt:lpstr>
      <vt:lpstr>Grupos funcionales comunes en Química Orgánica</vt:lpstr>
      <vt:lpstr>Grupos funcionales comunes en Química Orgánica</vt:lpstr>
      <vt:lpstr>Grupos funcionales comunes en Química Orgánica</vt:lpstr>
      <vt:lpstr>Grupos funcionales comunes en Química Orgánica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6to año libre asistido 2015</dc:title>
  <dc:creator>Usuario</dc:creator>
  <cp:lastModifiedBy>Mara</cp:lastModifiedBy>
  <cp:revision>23</cp:revision>
  <dcterms:created xsi:type="dcterms:W3CDTF">2015-10-04T23:37:34Z</dcterms:created>
  <dcterms:modified xsi:type="dcterms:W3CDTF">2017-03-14T03:44:18Z</dcterms:modified>
</cp:coreProperties>
</file>